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76" r:id="rId3"/>
    <p:sldId id="258" r:id="rId4"/>
    <p:sldId id="259" r:id="rId5"/>
    <p:sldId id="262" r:id="rId6"/>
    <p:sldId id="260" r:id="rId7"/>
    <p:sldId id="261" r:id="rId8"/>
    <p:sldId id="263" r:id="rId9"/>
    <p:sldId id="264" r:id="rId10"/>
    <p:sldId id="265" r:id="rId11"/>
    <p:sldId id="266" r:id="rId12"/>
    <p:sldId id="273" r:id="rId13"/>
    <p:sldId id="274" r:id="rId14"/>
    <p:sldId id="267" r:id="rId15"/>
    <p:sldId id="268" r:id="rId16"/>
    <p:sldId id="275" r:id="rId17"/>
    <p:sldId id="270" r:id="rId18"/>
    <p:sldId id="271" r:id="rId19"/>
    <p:sldId id="277" r:id="rId20"/>
    <p:sldId id="281" r:id="rId21"/>
    <p:sldId id="278" r:id="rId22"/>
    <p:sldId id="279" r:id="rId23"/>
    <p:sldId id="282" r:id="rId24"/>
    <p:sldId id="286" r:id="rId25"/>
    <p:sldId id="287" r:id="rId26"/>
    <p:sldId id="283" r:id="rId27"/>
    <p:sldId id="288" r:id="rId28"/>
    <p:sldId id="284" r:id="rId29"/>
    <p:sldId id="285" r:id="rId30"/>
    <p:sldId id="289" r:id="rId31"/>
    <p:sldId id="290" r:id="rId32"/>
    <p:sldId id="291" r:id="rId33"/>
    <p:sldId id="292" r:id="rId34"/>
    <p:sldId id="269" r:id="rId35"/>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86562" autoAdjust="0"/>
  </p:normalViewPr>
  <p:slideViewPr>
    <p:cSldViewPr snapToGrid="0">
      <p:cViewPr varScale="1">
        <p:scale>
          <a:sx n="96" d="100"/>
          <a:sy n="96" d="100"/>
        </p:scale>
        <p:origin x="111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E2FEA0-852C-4C5F-9A38-2666E44B1668}" type="doc">
      <dgm:prSet loTypeId="urn:microsoft.com/office/officeart/2005/8/layout/chevron2" loCatId="process" qsTypeId="urn:microsoft.com/office/officeart/2005/8/quickstyle/simple1" qsCatId="simple" csTypeId="urn:microsoft.com/office/officeart/2005/8/colors/colorful4" csCatId="colorful" phldr="1"/>
      <dgm:spPr/>
      <dgm:t>
        <a:bodyPr/>
        <a:lstStyle/>
        <a:p>
          <a:pPr rtl="1"/>
          <a:endParaRPr lang="he-IL"/>
        </a:p>
      </dgm:t>
    </dgm:pt>
    <dgm:pt modelId="{5042DEB3-6F9B-4FD1-A737-DD137A04ED6D}">
      <dgm:prSet phldrT="[טקסט]"/>
      <dgm:spPr/>
      <dgm:t>
        <a:bodyPr/>
        <a:lstStyle/>
        <a:p>
          <a:pPr rtl="1"/>
          <a:r>
            <a:rPr lang="he-IL" dirty="0"/>
            <a:t>בניית מסלול תעבורה בעת הפניה לקישור</a:t>
          </a:r>
        </a:p>
      </dgm:t>
    </dgm:pt>
    <dgm:pt modelId="{F045FF7A-DB95-461F-B5FC-3879121054F0}" type="parTrans" cxnId="{A11EBBAF-1873-4197-B9A7-86BDD856AE0B}">
      <dgm:prSet/>
      <dgm:spPr/>
      <dgm:t>
        <a:bodyPr/>
        <a:lstStyle/>
        <a:p>
          <a:pPr rtl="1"/>
          <a:endParaRPr lang="he-IL"/>
        </a:p>
      </dgm:t>
    </dgm:pt>
    <dgm:pt modelId="{AF0B0B3E-BB73-431C-A97C-705CD8F6AD0A}" type="sibTrans" cxnId="{A11EBBAF-1873-4197-B9A7-86BDD856AE0B}">
      <dgm:prSet/>
      <dgm:spPr/>
      <dgm:t>
        <a:bodyPr/>
        <a:lstStyle/>
        <a:p>
          <a:pPr rtl="1"/>
          <a:endParaRPr lang="he-IL"/>
        </a:p>
      </dgm:t>
    </dgm:pt>
    <dgm:pt modelId="{03500ECA-DC21-4185-BF2B-1E349F71DA65}">
      <dgm:prSet phldrT="[טקסט]"/>
      <dgm:spPr/>
      <dgm:t>
        <a:bodyPr/>
        <a:lstStyle/>
        <a:p>
          <a:pPr rtl="1"/>
          <a:endParaRPr lang="he-IL" dirty="0"/>
        </a:p>
      </dgm:t>
    </dgm:pt>
    <dgm:pt modelId="{7F463074-4B8D-4F76-9067-BB3B603D2339}" type="parTrans" cxnId="{7E583ADA-2227-400E-9A0E-C18839EFE3D9}">
      <dgm:prSet/>
      <dgm:spPr/>
      <dgm:t>
        <a:bodyPr/>
        <a:lstStyle/>
        <a:p>
          <a:pPr rtl="1"/>
          <a:endParaRPr lang="he-IL"/>
        </a:p>
      </dgm:t>
    </dgm:pt>
    <dgm:pt modelId="{C93A199F-DADE-48C9-9016-5281A9B8A4FF}" type="sibTrans" cxnId="{7E583ADA-2227-400E-9A0E-C18839EFE3D9}">
      <dgm:prSet/>
      <dgm:spPr/>
      <dgm:t>
        <a:bodyPr/>
        <a:lstStyle/>
        <a:p>
          <a:pPr rtl="1"/>
          <a:endParaRPr lang="he-IL"/>
        </a:p>
      </dgm:t>
    </dgm:pt>
    <dgm:pt modelId="{9FF5A8B9-233E-4F50-9B57-E6FD95C38CA3}">
      <dgm:prSet phldrT="[טקסט]"/>
      <dgm:spPr/>
      <dgm:t>
        <a:bodyPr/>
        <a:lstStyle/>
        <a:p>
          <a:pPr rtl="1"/>
          <a:r>
            <a:rPr lang="he-IL" dirty="0"/>
            <a:t>שימוש ברשימת השרתים של </a:t>
          </a:r>
          <a:r>
            <a:rPr lang="en-US" dirty="0"/>
            <a:t>NSO</a:t>
          </a:r>
          <a:r>
            <a:rPr lang="he-IL" dirty="0"/>
            <a:t> המוכרים ל-</a:t>
          </a:r>
          <a:r>
            <a:rPr lang="en-US" dirty="0"/>
            <a:t>TCL</a:t>
          </a:r>
          <a:r>
            <a:rPr lang="he-IL" dirty="0"/>
            <a:t> לבניית טביעת אצבע</a:t>
          </a:r>
        </a:p>
      </dgm:t>
    </dgm:pt>
    <dgm:pt modelId="{154825B9-C34E-4DDB-ADB4-871B351BF70A}" type="parTrans" cxnId="{6629FF9D-5958-4343-8750-C4AE674AF488}">
      <dgm:prSet/>
      <dgm:spPr/>
      <dgm:t>
        <a:bodyPr/>
        <a:lstStyle/>
        <a:p>
          <a:pPr rtl="1"/>
          <a:endParaRPr lang="he-IL"/>
        </a:p>
      </dgm:t>
    </dgm:pt>
    <dgm:pt modelId="{7ABE7131-588C-4BA7-8274-AD83C26EBDBC}" type="sibTrans" cxnId="{6629FF9D-5958-4343-8750-C4AE674AF488}">
      <dgm:prSet/>
      <dgm:spPr/>
      <dgm:t>
        <a:bodyPr/>
        <a:lstStyle/>
        <a:p>
          <a:pPr rtl="1"/>
          <a:endParaRPr lang="he-IL"/>
        </a:p>
      </dgm:t>
    </dgm:pt>
    <dgm:pt modelId="{50CD0CA2-5C7E-49C3-9CF0-2F8A57625DFC}">
      <dgm:prSet phldrT="[טקסט]"/>
      <dgm:spPr/>
      <dgm:t>
        <a:bodyPr/>
        <a:lstStyle/>
        <a:p>
          <a:pPr rtl="1"/>
          <a:endParaRPr lang="he-IL" dirty="0"/>
        </a:p>
      </dgm:t>
    </dgm:pt>
    <dgm:pt modelId="{9050C44C-F24A-402D-AD24-DD30DF692746}" type="parTrans" cxnId="{0636AAE7-1196-4F18-A074-3C47A617FA23}">
      <dgm:prSet/>
      <dgm:spPr/>
      <dgm:t>
        <a:bodyPr/>
        <a:lstStyle/>
        <a:p>
          <a:pPr rtl="1"/>
          <a:endParaRPr lang="he-IL"/>
        </a:p>
      </dgm:t>
    </dgm:pt>
    <dgm:pt modelId="{13594A7D-88F0-4032-A826-FF3C875EC632}" type="sibTrans" cxnId="{0636AAE7-1196-4F18-A074-3C47A617FA23}">
      <dgm:prSet/>
      <dgm:spPr/>
      <dgm:t>
        <a:bodyPr/>
        <a:lstStyle/>
        <a:p>
          <a:pPr rtl="1"/>
          <a:endParaRPr lang="he-IL"/>
        </a:p>
      </dgm:t>
    </dgm:pt>
    <dgm:pt modelId="{8DECC58B-E7A5-4100-ABC3-9954E744132A}">
      <dgm:prSet phldrT="[טקסט]"/>
      <dgm:spPr/>
      <dgm:t>
        <a:bodyPr/>
        <a:lstStyle/>
        <a:p>
          <a:pPr rtl="1"/>
          <a:endParaRPr lang="he-IL" dirty="0"/>
        </a:p>
      </dgm:t>
    </dgm:pt>
    <dgm:pt modelId="{C4B7068B-15F9-41C9-ABC9-6A2BFF49BCD5}" type="parTrans" cxnId="{B6B3F3B8-2142-477E-A83A-63D4A2784733}">
      <dgm:prSet/>
      <dgm:spPr/>
      <dgm:t>
        <a:bodyPr/>
        <a:lstStyle/>
        <a:p>
          <a:pPr rtl="1"/>
          <a:endParaRPr lang="he-IL"/>
        </a:p>
      </dgm:t>
    </dgm:pt>
    <dgm:pt modelId="{FA0C80A3-E4BB-4795-81C7-493CDE8C8CE7}" type="sibTrans" cxnId="{B6B3F3B8-2142-477E-A83A-63D4A2784733}">
      <dgm:prSet/>
      <dgm:spPr/>
      <dgm:t>
        <a:bodyPr/>
        <a:lstStyle/>
        <a:p>
          <a:pPr rtl="1"/>
          <a:endParaRPr lang="he-IL"/>
        </a:p>
      </dgm:t>
    </dgm:pt>
    <dgm:pt modelId="{9EEF192E-5B4D-4756-A02A-0F16C2FE49A6}">
      <dgm:prSet phldrT="[טקסט]"/>
      <dgm:spPr/>
      <dgm:t>
        <a:bodyPr/>
        <a:lstStyle/>
        <a:p>
          <a:pPr rtl="1"/>
          <a:r>
            <a:rPr lang="he-IL" dirty="0"/>
            <a:t>זיהוי שתי טביעות אצבע נוספות בקונפיגורציה של שרתים</a:t>
          </a:r>
        </a:p>
      </dgm:t>
    </dgm:pt>
    <dgm:pt modelId="{2289140E-F17A-4ECF-ADDD-11C47E26A255}" type="parTrans" cxnId="{25EE652D-2E45-4DD4-9DED-61533F91F6B3}">
      <dgm:prSet/>
      <dgm:spPr/>
      <dgm:t>
        <a:bodyPr/>
        <a:lstStyle/>
        <a:p>
          <a:pPr rtl="1"/>
          <a:endParaRPr lang="he-IL"/>
        </a:p>
      </dgm:t>
    </dgm:pt>
    <dgm:pt modelId="{93D1F49A-ACE4-47DE-9F27-BCDBAAF0E7EE}" type="sibTrans" cxnId="{25EE652D-2E45-4DD4-9DED-61533F91F6B3}">
      <dgm:prSet/>
      <dgm:spPr/>
      <dgm:t>
        <a:bodyPr/>
        <a:lstStyle/>
        <a:p>
          <a:pPr rtl="1"/>
          <a:endParaRPr lang="he-IL"/>
        </a:p>
      </dgm:t>
    </dgm:pt>
    <dgm:pt modelId="{10509776-3BCA-4610-AD87-DAF7B4E21156}">
      <dgm:prSet/>
      <dgm:spPr/>
      <dgm:t>
        <a:bodyPr/>
        <a:lstStyle/>
        <a:p>
          <a:pPr rtl="1"/>
          <a:endParaRPr lang="he-IL" dirty="0"/>
        </a:p>
      </dgm:t>
    </dgm:pt>
    <dgm:pt modelId="{5D19E8FE-DD71-4158-94FA-7A2C2DCA470C}" type="parTrans" cxnId="{0B841163-55BC-42FA-B19F-554F2327E248}">
      <dgm:prSet/>
      <dgm:spPr/>
      <dgm:t>
        <a:bodyPr/>
        <a:lstStyle/>
        <a:p>
          <a:pPr rtl="1"/>
          <a:endParaRPr lang="he-IL"/>
        </a:p>
      </dgm:t>
    </dgm:pt>
    <dgm:pt modelId="{74140A1C-3E0B-446D-9175-53550F3E6DFD}" type="sibTrans" cxnId="{0B841163-55BC-42FA-B19F-554F2327E248}">
      <dgm:prSet/>
      <dgm:spPr/>
      <dgm:t>
        <a:bodyPr/>
        <a:lstStyle/>
        <a:p>
          <a:pPr rtl="1"/>
          <a:endParaRPr lang="he-IL"/>
        </a:p>
      </dgm:t>
    </dgm:pt>
    <dgm:pt modelId="{AC3C0839-9DF8-4160-97A1-A2B09F5302B7}">
      <dgm:prSet/>
      <dgm:spPr/>
      <dgm:t>
        <a:bodyPr/>
        <a:lstStyle/>
        <a:p>
          <a:pPr rtl="1"/>
          <a:r>
            <a:rPr lang="he-IL" dirty="0"/>
            <a:t>שימוש </a:t>
          </a:r>
          <a:r>
            <a:rPr lang="he-IL" dirty="0" err="1"/>
            <a:t>בזחלנים</a:t>
          </a:r>
          <a:r>
            <a:rPr lang="he-IL" dirty="0"/>
            <a:t> ומניפולציות על </a:t>
          </a:r>
          <a:r>
            <a:rPr lang="en-US" dirty="0"/>
            <a:t>HTTP</a:t>
          </a:r>
          <a:r>
            <a:rPr lang="he-IL" dirty="0"/>
            <a:t> באנרים, להפקת מידע.</a:t>
          </a:r>
        </a:p>
      </dgm:t>
    </dgm:pt>
    <dgm:pt modelId="{CFE0706E-EF0B-4495-9827-95BB43CB438D}" type="parTrans" cxnId="{346E6677-FD5D-4D24-85BD-F3F2C0CF3881}">
      <dgm:prSet/>
      <dgm:spPr/>
      <dgm:t>
        <a:bodyPr/>
        <a:lstStyle/>
        <a:p>
          <a:pPr rtl="1"/>
          <a:endParaRPr lang="he-IL"/>
        </a:p>
      </dgm:t>
    </dgm:pt>
    <dgm:pt modelId="{A4776E53-CABD-4330-9358-809992DBD1BF}" type="sibTrans" cxnId="{346E6677-FD5D-4D24-85BD-F3F2C0CF3881}">
      <dgm:prSet/>
      <dgm:spPr/>
      <dgm:t>
        <a:bodyPr/>
        <a:lstStyle/>
        <a:p>
          <a:pPr rtl="1"/>
          <a:endParaRPr lang="he-IL"/>
        </a:p>
      </dgm:t>
    </dgm:pt>
    <dgm:pt modelId="{B7737CB1-9787-442B-9016-83C32EDF36CB}">
      <dgm:prSet/>
      <dgm:spPr/>
      <dgm:t>
        <a:bodyPr/>
        <a:lstStyle/>
        <a:p>
          <a:pPr rtl="1"/>
          <a:r>
            <a:rPr lang="he-IL" dirty="0"/>
            <a:t>זיהוי טביעת אצבע ראשונה בהנהלות בפרוטוקול </a:t>
          </a:r>
          <a:r>
            <a:rPr lang="en-US" dirty="0"/>
            <a:t>TLS</a:t>
          </a:r>
          <a:endParaRPr lang="he-IL" dirty="0"/>
        </a:p>
      </dgm:t>
    </dgm:pt>
    <dgm:pt modelId="{58341D68-6DD3-441D-81E3-A093EF5EEFB4}" type="parTrans" cxnId="{C1858BFF-FA89-4269-8041-BA8A8CC128FE}">
      <dgm:prSet/>
      <dgm:spPr/>
      <dgm:t>
        <a:bodyPr/>
        <a:lstStyle/>
        <a:p>
          <a:pPr rtl="1"/>
          <a:endParaRPr lang="he-IL"/>
        </a:p>
      </dgm:t>
    </dgm:pt>
    <dgm:pt modelId="{D45205D9-A28A-41AB-BC5B-9DF633514D97}" type="sibTrans" cxnId="{C1858BFF-FA89-4269-8041-BA8A8CC128FE}">
      <dgm:prSet/>
      <dgm:spPr/>
      <dgm:t>
        <a:bodyPr/>
        <a:lstStyle/>
        <a:p>
          <a:pPr rtl="1"/>
          <a:endParaRPr lang="he-IL"/>
        </a:p>
      </dgm:t>
    </dgm:pt>
    <dgm:pt modelId="{B0688DB9-7066-429B-86A5-46E280F8CA61}">
      <dgm:prSet/>
      <dgm:spPr/>
      <dgm:t>
        <a:bodyPr/>
        <a:lstStyle/>
        <a:p>
          <a:pPr rtl="1"/>
          <a:endParaRPr lang="he-IL" dirty="0"/>
        </a:p>
      </dgm:t>
    </dgm:pt>
    <dgm:pt modelId="{1DE3D2A0-A492-4A91-998F-9A37C546FE55}" type="parTrans" cxnId="{BE5B115A-C7E4-4EF9-A31E-1A4B458EE414}">
      <dgm:prSet/>
      <dgm:spPr/>
      <dgm:t>
        <a:bodyPr/>
        <a:lstStyle/>
        <a:p>
          <a:pPr rtl="1"/>
          <a:endParaRPr lang="he-IL"/>
        </a:p>
      </dgm:t>
    </dgm:pt>
    <dgm:pt modelId="{2B4300AA-91B6-4C30-9B76-B6C5A431DDC9}" type="sibTrans" cxnId="{BE5B115A-C7E4-4EF9-A31E-1A4B458EE414}">
      <dgm:prSet/>
      <dgm:spPr/>
      <dgm:t>
        <a:bodyPr/>
        <a:lstStyle/>
        <a:p>
          <a:pPr rtl="1"/>
          <a:endParaRPr lang="he-IL"/>
        </a:p>
      </dgm:t>
    </dgm:pt>
    <dgm:pt modelId="{9C5B74D3-26C3-4F10-BE6B-14E63D7D65E1}">
      <dgm:prSet/>
      <dgm:spPr/>
      <dgm:t>
        <a:bodyPr/>
        <a:lstStyle/>
        <a:p>
          <a:pPr rtl="1"/>
          <a:r>
            <a:rPr lang="he-IL" dirty="0"/>
            <a:t>הרחבת רשימת השרתים של </a:t>
          </a:r>
          <a:r>
            <a:rPr lang="en-US" dirty="0"/>
            <a:t>NSO</a:t>
          </a:r>
          <a:r>
            <a:rPr lang="he-IL" dirty="0"/>
            <a:t> על ידי סריקה אקטיבית לפי טביעות האצבע</a:t>
          </a:r>
        </a:p>
      </dgm:t>
    </dgm:pt>
    <dgm:pt modelId="{AF4553D1-1449-4379-B821-F3AF964F73C1}" type="parTrans" cxnId="{A7455AB8-5BBB-4B80-9803-4037AFA855AE}">
      <dgm:prSet/>
      <dgm:spPr/>
      <dgm:t>
        <a:bodyPr/>
        <a:lstStyle/>
        <a:p>
          <a:pPr rtl="1"/>
          <a:endParaRPr lang="he-IL"/>
        </a:p>
      </dgm:t>
    </dgm:pt>
    <dgm:pt modelId="{32231CFB-F4D7-4303-8C79-049EFCF653F2}" type="sibTrans" cxnId="{A7455AB8-5BBB-4B80-9803-4037AFA855AE}">
      <dgm:prSet/>
      <dgm:spPr/>
      <dgm:t>
        <a:bodyPr/>
        <a:lstStyle/>
        <a:p>
          <a:pPr rtl="1"/>
          <a:endParaRPr lang="he-IL"/>
        </a:p>
      </dgm:t>
    </dgm:pt>
    <dgm:pt modelId="{AE0F80E5-A429-4EA2-89BD-8BEEC87F6C39}">
      <dgm:prSet/>
      <dgm:spPr/>
      <dgm:t>
        <a:bodyPr/>
        <a:lstStyle/>
        <a:p>
          <a:pPr rtl="1"/>
          <a:endParaRPr lang="he-IL"/>
        </a:p>
      </dgm:t>
    </dgm:pt>
    <dgm:pt modelId="{A068BD84-118E-4B0E-82AF-E2979B6BE29B}" type="parTrans" cxnId="{E97D20EB-DA4D-4986-9A7C-6AAF322919EA}">
      <dgm:prSet/>
      <dgm:spPr/>
      <dgm:t>
        <a:bodyPr/>
        <a:lstStyle/>
        <a:p>
          <a:pPr rtl="1"/>
          <a:endParaRPr lang="he-IL"/>
        </a:p>
      </dgm:t>
    </dgm:pt>
    <dgm:pt modelId="{8774234C-B5E8-484B-A63A-20E632E59CA9}" type="sibTrans" cxnId="{E97D20EB-DA4D-4986-9A7C-6AAF322919EA}">
      <dgm:prSet/>
      <dgm:spPr/>
      <dgm:t>
        <a:bodyPr/>
        <a:lstStyle/>
        <a:p>
          <a:pPr rtl="1"/>
          <a:endParaRPr lang="he-IL"/>
        </a:p>
      </dgm:t>
    </dgm:pt>
    <dgm:pt modelId="{466DE934-BD51-4D8A-97AA-146BCC9D6607}">
      <dgm:prSet/>
      <dgm:spPr/>
      <dgm:t>
        <a:bodyPr/>
        <a:lstStyle/>
        <a:p>
          <a:pPr rtl="1"/>
          <a:r>
            <a:rPr lang="he-IL" dirty="0"/>
            <a:t>שימוש ב-</a:t>
          </a:r>
          <a:r>
            <a:rPr lang="en-US" dirty="0"/>
            <a:t>DNS Cache Probing</a:t>
          </a:r>
          <a:r>
            <a:rPr lang="he-IL" dirty="0"/>
            <a:t> ב-45 מדינות בעולם</a:t>
          </a:r>
        </a:p>
      </dgm:t>
    </dgm:pt>
    <dgm:pt modelId="{D5F6BDBF-A7C1-4D6F-AF91-4AFD03D6F93C}" type="parTrans" cxnId="{6E399CF3-327A-4FEF-93A8-C380413D7498}">
      <dgm:prSet/>
      <dgm:spPr/>
      <dgm:t>
        <a:bodyPr/>
        <a:lstStyle/>
        <a:p>
          <a:pPr rtl="1"/>
          <a:endParaRPr lang="he-IL"/>
        </a:p>
      </dgm:t>
    </dgm:pt>
    <dgm:pt modelId="{FEBCE78A-3A53-4AEE-BF2D-780ECEB3FEEA}" type="sibTrans" cxnId="{6E399CF3-327A-4FEF-93A8-C380413D7498}">
      <dgm:prSet/>
      <dgm:spPr/>
      <dgm:t>
        <a:bodyPr/>
        <a:lstStyle/>
        <a:p>
          <a:pPr rtl="1"/>
          <a:endParaRPr lang="he-IL"/>
        </a:p>
      </dgm:t>
    </dgm:pt>
    <dgm:pt modelId="{65BBD842-7FAB-4615-8C22-E0FF15109A8A}">
      <dgm:prSet/>
      <dgm:spPr/>
      <dgm:t>
        <a:bodyPr/>
        <a:lstStyle/>
        <a:p>
          <a:pPr rtl="1"/>
          <a:r>
            <a:rPr lang="he-IL" dirty="0"/>
            <a:t>איתור הפעילות של </a:t>
          </a:r>
          <a:r>
            <a:rPr lang="he-IL" dirty="0" err="1"/>
            <a:t>פגסוס</a:t>
          </a:r>
          <a:r>
            <a:rPr lang="he-IL" dirty="0"/>
            <a:t>, המפעיל והמטרה הנפגעת</a:t>
          </a:r>
        </a:p>
      </dgm:t>
    </dgm:pt>
    <dgm:pt modelId="{7BC5CEC3-E970-4943-9A13-866E8625EC99}" type="parTrans" cxnId="{51703F3C-8D40-4C56-8737-63C898D87139}">
      <dgm:prSet/>
      <dgm:spPr/>
      <dgm:t>
        <a:bodyPr/>
        <a:lstStyle/>
        <a:p>
          <a:pPr rtl="1"/>
          <a:endParaRPr lang="he-IL"/>
        </a:p>
      </dgm:t>
    </dgm:pt>
    <dgm:pt modelId="{DF646B2C-C43E-44BA-8C52-3E59FE06E81E}" type="sibTrans" cxnId="{51703F3C-8D40-4C56-8737-63C898D87139}">
      <dgm:prSet/>
      <dgm:spPr/>
      <dgm:t>
        <a:bodyPr/>
        <a:lstStyle/>
        <a:p>
          <a:pPr rtl="1"/>
          <a:endParaRPr lang="he-IL"/>
        </a:p>
      </dgm:t>
    </dgm:pt>
    <dgm:pt modelId="{3F292CC0-BB5B-4FEE-A096-7E7AFE70C929}">
      <dgm:prSet/>
      <dgm:spPr/>
      <dgm:t>
        <a:bodyPr/>
        <a:lstStyle/>
        <a:p>
          <a:pPr rtl="1"/>
          <a:endParaRPr lang="he-IL" dirty="0"/>
        </a:p>
      </dgm:t>
    </dgm:pt>
    <dgm:pt modelId="{D608ED36-C528-43B2-8FCB-CE871AB52C59}" type="parTrans" cxnId="{3098DC78-1D0F-4A90-B3D3-D215F98B9714}">
      <dgm:prSet/>
      <dgm:spPr/>
      <dgm:t>
        <a:bodyPr/>
        <a:lstStyle/>
        <a:p>
          <a:pPr rtl="1"/>
          <a:endParaRPr lang="he-IL"/>
        </a:p>
      </dgm:t>
    </dgm:pt>
    <dgm:pt modelId="{E0E7970F-FEA7-4F03-9F9A-61EAF0022025}" type="sibTrans" cxnId="{3098DC78-1D0F-4A90-B3D3-D215F98B9714}">
      <dgm:prSet/>
      <dgm:spPr/>
      <dgm:t>
        <a:bodyPr/>
        <a:lstStyle/>
        <a:p>
          <a:pPr rtl="1"/>
          <a:endParaRPr lang="he-IL"/>
        </a:p>
      </dgm:t>
    </dgm:pt>
    <dgm:pt modelId="{D63A54A1-5F22-4203-AEC0-2C18D0C7B4BD}">
      <dgm:prSet/>
      <dgm:spPr/>
      <dgm:t>
        <a:bodyPr/>
        <a:lstStyle/>
        <a:p>
          <a:pPr rtl="1"/>
          <a:r>
            <a:rPr lang="he-IL" dirty="0"/>
            <a:t>פרסום תוצאות לציבור</a:t>
          </a:r>
        </a:p>
      </dgm:t>
    </dgm:pt>
    <dgm:pt modelId="{5399FF6D-35C6-493E-8CDA-CD0351D48227}" type="parTrans" cxnId="{DC19D93D-4982-4042-BBBB-741DF6EF63E9}">
      <dgm:prSet/>
      <dgm:spPr/>
      <dgm:t>
        <a:bodyPr/>
        <a:lstStyle/>
        <a:p>
          <a:pPr rtl="1"/>
          <a:endParaRPr lang="he-IL"/>
        </a:p>
      </dgm:t>
    </dgm:pt>
    <dgm:pt modelId="{1AAB3517-99E6-4F02-8EFA-CC5EDF9789B0}" type="sibTrans" cxnId="{DC19D93D-4982-4042-BBBB-741DF6EF63E9}">
      <dgm:prSet/>
      <dgm:spPr/>
      <dgm:t>
        <a:bodyPr/>
        <a:lstStyle/>
        <a:p>
          <a:pPr rtl="1"/>
          <a:endParaRPr lang="he-IL"/>
        </a:p>
      </dgm:t>
    </dgm:pt>
    <dgm:pt modelId="{A9E3AF03-179A-4E14-8860-6EF50CDFD467}">
      <dgm:prSet/>
      <dgm:spPr/>
      <dgm:t>
        <a:bodyPr/>
        <a:lstStyle/>
        <a:p>
          <a:pPr rtl="1"/>
          <a:endParaRPr lang="he-IL" dirty="0"/>
        </a:p>
      </dgm:t>
    </dgm:pt>
    <dgm:pt modelId="{B9C42771-8388-49DA-B2E2-E384654AE08B}" type="parTrans" cxnId="{074CD5F6-C9DB-4640-B518-2D3E40873AC2}">
      <dgm:prSet/>
      <dgm:spPr/>
      <dgm:t>
        <a:bodyPr/>
        <a:lstStyle/>
        <a:p>
          <a:pPr rtl="1"/>
          <a:endParaRPr lang="he-IL"/>
        </a:p>
      </dgm:t>
    </dgm:pt>
    <dgm:pt modelId="{B8C69474-FE3D-4DC0-BD1E-01926E2351B5}" type="sibTrans" cxnId="{074CD5F6-C9DB-4640-B518-2D3E40873AC2}">
      <dgm:prSet/>
      <dgm:spPr/>
      <dgm:t>
        <a:bodyPr/>
        <a:lstStyle/>
        <a:p>
          <a:pPr rtl="1"/>
          <a:endParaRPr lang="he-IL"/>
        </a:p>
      </dgm:t>
    </dgm:pt>
    <dgm:pt modelId="{D6DA60A1-F86B-414F-A50F-E2E41CF618CB}">
      <dgm:prSet phldrT="[טקסט]"/>
      <dgm:spPr/>
      <dgm:t>
        <a:bodyPr/>
        <a:lstStyle/>
        <a:p>
          <a:pPr rtl="1"/>
          <a:endParaRPr lang="he-IL" dirty="0"/>
        </a:p>
      </dgm:t>
    </dgm:pt>
    <dgm:pt modelId="{0D4F0745-2A65-4DCA-804C-EA2A33A7A706}" type="parTrans" cxnId="{085A5F93-8715-41DC-8A5C-4C7D43E5C570}">
      <dgm:prSet/>
      <dgm:spPr/>
      <dgm:t>
        <a:bodyPr/>
        <a:lstStyle/>
        <a:p>
          <a:pPr rtl="1"/>
          <a:endParaRPr lang="he-IL"/>
        </a:p>
      </dgm:t>
    </dgm:pt>
    <dgm:pt modelId="{CB627EA4-723B-4134-A0A1-8F8EC2F18EEB}" type="sibTrans" cxnId="{085A5F93-8715-41DC-8A5C-4C7D43E5C570}">
      <dgm:prSet/>
      <dgm:spPr/>
      <dgm:t>
        <a:bodyPr/>
        <a:lstStyle/>
        <a:p>
          <a:pPr rtl="1"/>
          <a:endParaRPr lang="he-IL"/>
        </a:p>
      </dgm:t>
    </dgm:pt>
    <dgm:pt modelId="{81EBEC1F-7355-4149-B248-213644BD8EE9}" type="pres">
      <dgm:prSet presAssocID="{ABE2FEA0-852C-4C5F-9A38-2666E44B1668}" presName="linearFlow" presStyleCnt="0">
        <dgm:presLayoutVars>
          <dgm:dir val="rev"/>
          <dgm:animLvl val="lvl"/>
          <dgm:resizeHandles val="exact"/>
        </dgm:presLayoutVars>
      </dgm:prSet>
      <dgm:spPr/>
    </dgm:pt>
    <dgm:pt modelId="{317344BA-99FE-4F1E-B221-806E89405C69}" type="pres">
      <dgm:prSet presAssocID="{D6DA60A1-F86B-414F-A50F-E2E41CF618CB}" presName="composite" presStyleCnt="0"/>
      <dgm:spPr/>
    </dgm:pt>
    <dgm:pt modelId="{A4A2BA0B-6569-4B12-8E45-1E00759F7652}" type="pres">
      <dgm:prSet presAssocID="{D6DA60A1-F86B-414F-A50F-E2E41CF618CB}" presName="parentText" presStyleLbl="alignNode1" presStyleIdx="0" presStyleCnt="9">
        <dgm:presLayoutVars>
          <dgm:chMax val="1"/>
          <dgm:bulletEnabled val="1"/>
        </dgm:presLayoutVars>
      </dgm:prSet>
      <dgm:spPr/>
    </dgm:pt>
    <dgm:pt modelId="{F799F7B4-4C17-4D0F-BA89-27673B52F0A3}" type="pres">
      <dgm:prSet presAssocID="{D6DA60A1-F86B-414F-A50F-E2E41CF618CB}" presName="descendantText" presStyleLbl="alignAcc1" presStyleIdx="0" presStyleCnt="9">
        <dgm:presLayoutVars>
          <dgm:bulletEnabled val="1"/>
        </dgm:presLayoutVars>
      </dgm:prSet>
      <dgm:spPr/>
    </dgm:pt>
    <dgm:pt modelId="{7326B37F-CED7-4A7F-BB0A-412AC0B620AB}" type="pres">
      <dgm:prSet presAssocID="{CB627EA4-723B-4134-A0A1-8F8EC2F18EEB}" presName="sp" presStyleCnt="0"/>
      <dgm:spPr/>
    </dgm:pt>
    <dgm:pt modelId="{E2369C3F-B623-4088-AFFF-99EE377DAEFA}" type="pres">
      <dgm:prSet presAssocID="{10509776-3BCA-4610-AD87-DAF7B4E21156}" presName="composite" presStyleCnt="0"/>
      <dgm:spPr/>
    </dgm:pt>
    <dgm:pt modelId="{BCBAC806-61AB-45A0-9A80-9AB2003255EF}" type="pres">
      <dgm:prSet presAssocID="{10509776-3BCA-4610-AD87-DAF7B4E21156}" presName="parentText" presStyleLbl="alignNode1" presStyleIdx="1" presStyleCnt="9">
        <dgm:presLayoutVars>
          <dgm:chMax val="1"/>
          <dgm:bulletEnabled val="1"/>
        </dgm:presLayoutVars>
      </dgm:prSet>
      <dgm:spPr/>
    </dgm:pt>
    <dgm:pt modelId="{5CA509B2-10D4-4E4B-8CB3-CABEE86EFDA4}" type="pres">
      <dgm:prSet presAssocID="{10509776-3BCA-4610-AD87-DAF7B4E21156}" presName="descendantText" presStyleLbl="alignAcc1" presStyleIdx="1" presStyleCnt="9">
        <dgm:presLayoutVars>
          <dgm:bulletEnabled val="1"/>
        </dgm:presLayoutVars>
      </dgm:prSet>
      <dgm:spPr/>
    </dgm:pt>
    <dgm:pt modelId="{9991C2A8-40BB-449A-A962-A541C2FAEE4F}" type="pres">
      <dgm:prSet presAssocID="{74140A1C-3E0B-446D-9175-53550F3E6DFD}" presName="sp" presStyleCnt="0"/>
      <dgm:spPr/>
    </dgm:pt>
    <dgm:pt modelId="{9BCB1336-01E4-4AE9-BA2C-583F0D8FE905}" type="pres">
      <dgm:prSet presAssocID="{03500ECA-DC21-4185-BF2B-1E349F71DA65}" presName="composite" presStyleCnt="0"/>
      <dgm:spPr/>
    </dgm:pt>
    <dgm:pt modelId="{26B59A6C-1BEB-49B3-AE71-918D8832037E}" type="pres">
      <dgm:prSet presAssocID="{03500ECA-DC21-4185-BF2B-1E349F71DA65}" presName="parentText" presStyleLbl="alignNode1" presStyleIdx="2" presStyleCnt="9">
        <dgm:presLayoutVars>
          <dgm:chMax val="1"/>
          <dgm:bulletEnabled val="1"/>
        </dgm:presLayoutVars>
      </dgm:prSet>
      <dgm:spPr/>
    </dgm:pt>
    <dgm:pt modelId="{8F8EA162-C678-45A8-A818-007672859359}" type="pres">
      <dgm:prSet presAssocID="{03500ECA-DC21-4185-BF2B-1E349F71DA65}" presName="descendantText" presStyleLbl="alignAcc1" presStyleIdx="2" presStyleCnt="9">
        <dgm:presLayoutVars>
          <dgm:bulletEnabled val="1"/>
        </dgm:presLayoutVars>
      </dgm:prSet>
      <dgm:spPr/>
    </dgm:pt>
    <dgm:pt modelId="{E9080BCF-9978-490F-B6B7-666ECEF912F1}" type="pres">
      <dgm:prSet presAssocID="{C93A199F-DADE-48C9-9016-5281A9B8A4FF}" presName="sp" presStyleCnt="0"/>
      <dgm:spPr/>
    </dgm:pt>
    <dgm:pt modelId="{97F5C590-5729-49D0-89AC-288DAE4B96D8}" type="pres">
      <dgm:prSet presAssocID="{50CD0CA2-5C7E-49C3-9CF0-2F8A57625DFC}" presName="composite" presStyleCnt="0"/>
      <dgm:spPr/>
    </dgm:pt>
    <dgm:pt modelId="{E208BEFD-C5C4-4ED4-82C5-985ADEFF713B}" type="pres">
      <dgm:prSet presAssocID="{50CD0CA2-5C7E-49C3-9CF0-2F8A57625DFC}" presName="parentText" presStyleLbl="alignNode1" presStyleIdx="3" presStyleCnt="9">
        <dgm:presLayoutVars>
          <dgm:chMax val="1"/>
          <dgm:bulletEnabled val="1"/>
        </dgm:presLayoutVars>
      </dgm:prSet>
      <dgm:spPr/>
    </dgm:pt>
    <dgm:pt modelId="{11F407BF-5BF0-454C-A25C-D5E9C112BEDA}" type="pres">
      <dgm:prSet presAssocID="{50CD0CA2-5C7E-49C3-9CF0-2F8A57625DFC}" presName="descendantText" presStyleLbl="alignAcc1" presStyleIdx="3" presStyleCnt="9">
        <dgm:presLayoutVars>
          <dgm:bulletEnabled val="1"/>
        </dgm:presLayoutVars>
      </dgm:prSet>
      <dgm:spPr/>
    </dgm:pt>
    <dgm:pt modelId="{BB27E8E0-9F96-4DEA-9E6B-8A2728FE53B8}" type="pres">
      <dgm:prSet presAssocID="{13594A7D-88F0-4032-A826-FF3C875EC632}" presName="sp" presStyleCnt="0"/>
      <dgm:spPr/>
    </dgm:pt>
    <dgm:pt modelId="{C095880C-8174-4DD9-9BE1-46BB2C66EC70}" type="pres">
      <dgm:prSet presAssocID="{8DECC58B-E7A5-4100-ABC3-9954E744132A}" presName="composite" presStyleCnt="0"/>
      <dgm:spPr/>
    </dgm:pt>
    <dgm:pt modelId="{B2F45672-E8A7-42F1-BAD1-6B125E3A77E1}" type="pres">
      <dgm:prSet presAssocID="{8DECC58B-E7A5-4100-ABC3-9954E744132A}" presName="parentText" presStyleLbl="alignNode1" presStyleIdx="4" presStyleCnt="9">
        <dgm:presLayoutVars>
          <dgm:chMax val="1"/>
          <dgm:bulletEnabled val="1"/>
        </dgm:presLayoutVars>
      </dgm:prSet>
      <dgm:spPr/>
    </dgm:pt>
    <dgm:pt modelId="{58A5B5F9-B409-4963-9972-2EBAC6488EC8}" type="pres">
      <dgm:prSet presAssocID="{8DECC58B-E7A5-4100-ABC3-9954E744132A}" presName="descendantText" presStyleLbl="alignAcc1" presStyleIdx="4" presStyleCnt="9">
        <dgm:presLayoutVars>
          <dgm:bulletEnabled val="1"/>
        </dgm:presLayoutVars>
      </dgm:prSet>
      <dgm:spPr/>
    </dgm:pt>
    <dgm:pt modelId="{377CA37A-DB39-443C-AD9C-42AEC620F54E}" type="pres">
      <dgm:prSet presAssocID="{FA0C80A3-E4BB-4795-81C7-493CDE8C8CE7}" presName="sp" presStyleCnt="0"/>
      <dgm:spPr/>
    </dgm:pt>
    <dgm:pt modelId="{BF379CD5-D3A1-4E2F-9E0F-3BC8270224C4}" type="pres">
      <dgm:prSet presAssocID="{B0688DB9-7066-429B-86A5-46E280F8CA61}" presName="composite" presStyleCnt="0"/>
      <dgm:spPr/>
    </dgm:pt>
    <dgm:pt modelId="{D4823C65-B000-42BA-A887-97E11955696C}" type="pres">
      <dgm:prSet presAssocID="{B0688DB9-7066-429B-86A5-46E280F8CA61}" presName="parentText" presStyleLbl="alignNode1" presStyleIdx="5" presStyleCnt="9">
        <dgm:presLayoutVars>
          <dgm:chMax val="1"/>
          <dgm:bulletEnabled val="1"/>
        </dgm:presLayoutVars>
      </dgm:prSet>
      <dgm:spPr/>
    </dgm:pt>
    <dgm:pt modelId="{FF3AE5A4-C46A-4AA0-9299-3D29C7804EBA}" type="pres">
      <dgm:prSet presAssocID="{B0688DB9-7066-429B-86A5-46E280F8CA61}" presName="descendantText" presStyleLbl="alignAcc1" presStyleIdx="5" presStyleCnt="9">
        <dgm:presLayoutVars>
          <dgm:bulletEnabled val="1"/>
        </dgm:presLayoutVars>
      </dgm:prSet>
      <dgm:spPr/>
    </dgm:pt>
    <dgm:pt modelId="{FD0D7FE0-E857-4DB6-87A3-098385C8C61C}" type="pres">
      <dgm:prSet presAssocID="{2B4300AA-91B6-4C30-9B76-B6C5A431DDC9}" presName="sp" presStyleCnt="0"/>
      <dgm:spPr/>
    </dgm:pt>
    <dgm:pt modelId="{4C9199F6-22E9-4A02-9135-241E125ECE8E}" type="pres">
      <dgm:prSet presAssocID="{AE0F80E5-A429-4EA2-89BD-8BEEC87F6C39}" presName="composite" presStyleCnt="0"/>
      <dgm:spPr/>
    </dgm:pt>
    <dgm:pt modelId="{793BDDD2-9331-4F68-9B8C-48F722549DDE}" type="pres">
      <dgm:prSet presAssocID="{AE0F80E5-A429-4EA2-89BD-8BEEC87F6C39}" presName="parentText" presStyleLbl="alignNode1" presStyleIdx="6" presStyleCnt="9">
        <dgm:presLayoutVars>
          <dgm:chMax val="1"/>
          <dgm:bulletEnabled val="1"/>
        </dgm:presLayoutVars>
      </dgm:prSet>
      <dgm:spPr/>
    </dgm:pt>
    <dgm:pt modelId="{33E269BB-6547-4386-A24D-F1BF1B6A9795}" type="pres">
      <dgm:prSet presAssocID="{AE0F80E5-A429-4EA2-89BD-8BEEC87F6C39}" presName="descendantText" presStyleLbl="alignAcc1" presStyleIdx="6" presStyleCnt="9">
        <dgm:presLayoutVars>
          <dgm:bulletEnabled val="1"/>
        </dgm:presLayoutVars>
      </dgm:prSet>
      <dgm:spPr/>
    </dgm:pt>
    <dgm:pt modelId="{CDE68E6E-8C0B-4622-B252-08F97E0E280E}" type="pres">
      <dgm:prSet presAssocID="{8774234C-B5E8-484B-A63A-20E632E59CA9}" presName="sp" presStyleCnt="0"/>
      <dgm:spPr/>
    </dgm:pt>
    <dgm:pt modelId="{58B0CCCB-B679-4EBD-AE4B-99ECF457E7CB}" type="pres">
      <dgm:prSet presAssocID="{3F292CC0-BB5B-4FEE-A096-7E7AFE70C929}" presName="composite" presStyleCnt="0"/>
      <dgm:spPr/>
    </dgm:pt>
    <dgm:pt modelId="{E5D5264E-4D86-4949-9852-2C99F25B3362}" type="pres">
      <dgm:prSet presAssocID="{3F292CC0-BB5B-4FEE-A096-7E7AFE70C929}" presName="parentText" presStyleLbl="alignNode1" presStyleIdx="7" presStyleCnt="9">
        <dgm:presLayoutVars>
          <dgm:chMax val="1"/>
          <dgm:bulletEnabled val="1"/>
        </dgm:presLayoutVars>
      </dgm:prSet>
      <dgm:spPr/>
    </dgm:pt>
    <dgm:pt modelId="{1B5DD45D-A437-4F10-8E54-AB64180D2B73}" type="pres">
      <dgm:prSet presAssocID="{3F292CC0-BB5B-4FEE-A096-7E7AFE70C929}" presName="descendantText" presStyleLbl="alignAcc1" presStyleIdx="7" presStyleCnt="9">
        <dgm:presLayoutVars>
          <dgm:bulletEnabled val="1"/>
        </dgm:presLayoutVars>
      </dgm:prSet>
      <dgm:spPr/>
    </dgm:pt>
    <dgm:pt modelId="{FF6FACCF-425C-4AAB-9BA7-2444AFB6921B}" type="pres">
      <dgm:prSet presAssocID="{E0E7970F-FEA7-4F03-9F9A-61EAF0022025}" presName="sp" presStyleCnt="0"/>
      <dgm:spPr/>
    </dgm:pt>
    <dgm:pt modelId="{EAC3C79A-0B39-4FCB-860E-1CC1A9DC9858}" type="pres">
      <dgm:prSet presAssocID="{A9E3AF03-179A-4E14-8860-6EF50CDFD467}" presName="composite" presStyleCnt="0"/>
      <dgm:spPr/>
    </dgm:pt>
    <dgm:pt modelId="{1EB68F78-CA8F-40C9-BFB6-57AB608793EA}" type="pres">
      <dgm:prSet presAssocID="{A9E3AF03-179A-4E14-8860-6EF50CDFD467}" presName="parentText" presStyleLbl="alignNode1" presStyleIdx="8" presStyleCnt="9">
        <dgm:presLayoutVars>
          <dgm:chMax val="1"/>
          <dgm:bulletEnabled val="1"/>
        </dgm:presLayoutVars>
      </dgm:prSet>
      <dgm:spPr/>
    </dgm:pt>
    <dgm:pt modelId="{C7EEC187-717B-4463-B2E1-F8FA3E03E01B}" type="pres">
      <dgm:prSet presAssocID="{A9E3AF03-179A-4E14-8860-6EF50CDFD467}" presName="descendantText" presStyleLbl="alignAcc1" presStyleIdx="8" presStyleCnt="9">
        <dgm:presLayoutVars>
          <dgm:bulletEnabled val="1"/>
        </dgm:presLayoutVars>
      </dgm:prSet>
      <dgm:spPr/>
    </dgm:pt>
  </dgm:ptLst>
  <dgm:cxnLst>
    <dgm:cxn modelId="{A513D405-EFB3-44C9-BB40-1F8DE138D613}" type="presOf" srcId="{10509776-3BCA-4610-AD87-DAF7B4E21156}" destId="{BCBAC806-61AB-45A0-9A80-9AB2003255EF}" srcOrd="0" destOrd="0" presId="urn:microsoft.com/office/officeart/2005/8/layout/chevron2"/>
    <dgm:cxn modelId="{86827A26-567B-4471-AA65-48C6419F0985}" type="presOf" srcId="{5042DEB3-6F9B-4FD1-A737-DD137A04ED6D}" destId="{F799F7B4-4C17-4D0F-BA89-27673B52F0A3}" srcOrd="0" destOrd="0" presId="urn:microsoft.com/office/officeart/2005/8/layout/chevron2"/>
    <dgm:cxn modelId="{25EE652D-2E45-4DD4-9DED-61533F91F6B3}" srcId="{8DECC58B-E7A5-4100-ABC3-9954E744132A}" destId="{9EEF192E-5B4D-4756-A02A-0F16C2FE49A6}" srcOrd="0" destOrd="0" parTransId="{2289140E-F17A-4ECF-ADDD-11C47E26A255}" sibTransId="{93D1F49A-ACE4-47DE-9F27-BCDBAAF0E7EE}"/>
    <dgm:cxn modelId="{51703F3C-8D40-4C56-8737-63C898D87139}" srcId="{3F292CC0-BB5B-4FEE-A096-7E7AFE70C929}" destId="{65BBD842-7FAB-4615-8C22-E0FF15109A8A}" srcOrd="0" destOrd="0" parTransId="{7BC5CEC3-E970-4943-9A13-866E8625EC99}" sibTransId="{DF646B2C-C43E-44BA-8C52-3E59FE06E81E}"/>
    <dgm:cxn modelId="{6B30B53C-FCD4-45CF-BAD9-7152C486C4D5}" type="presOf" srcId="{AE0F80E5-A429-4EA2-89BD-8BEEC87F6C39}" destId="{793BDDD2-9331-4F68-9B8C-48F722549DDE}" srcOrd="0" destOrd="0" presId="urn:microsoft.com/office/officeart/2005/8/layout/chevron2"/>
    <dgm:cxn modelId="{DC19D93D-4982-4042-BBBB-741DF6EF63E9}" srcId="{A9E3AF03-179A-4E14-8860-6EF50CDFD467}" destId="{D63A54A1-5F22-4203-AEC0-2C18D0C7B4BD}" srcOrd="0" destOrd="0" parTransId="{5399FF6D-35C6-493E-8CDA-CD0351D48227}" sibTransId="{1AAB3517-99E6-4F02-8EFA-CC5EDF9789B0}"/>
    <dgm:cxn modelId="{0B841163-55BC-42FA-B19F-554F2327E248}" srcId="{ABE2FEA0-852C-4C5F-9A38-2666E44B1668}" destId="{10509776-3BCA-4610-AD87-DAF7B4E21156}" srcOrd="1" destOrd="0" parTransId="{5D19E8FE-DD71-4158-94FA-7A2C2DCA470C}" sibTransId="{74140A1C-3E0B-446D-9175-53550F3E6DFD}"/>
    <dgm:cxn modelId="{D3844E64-B804-4347-B8FC-6541C502D3F0}" type="presOf" srcId="{A9E3AF03-179A-4E14-8860-6EF50CDFD467}" destId="{1EB68F78-CA8F-40C9-BFB6-57AB608793EA}" srcOrd="0" destOrd="0" presId="urn:microsoft.com/office/officeart/2005/8/layout/chevron2"/>
    <dgm:cxn modelId="{276B686A-C14C-4023-A796-73934FD00593}" type="presOf" srcId="{B7737CB1-9787-442B-9016-83C32EDF36CB}" destId="{11F407BF-5BF0-454C-A25C-D5E9C112BEDA}" srcOrd="0" destOrd="0" presId="urn:microsoft.com/office/officeart/2005/8/layout/chevron2"/>
    <dgm:cxn modelId="{F49AC16F-0A72-41A4-9DC5-5C57C2BEB710}" type="presOf" srcId="{ABE2FEA0-852C-4C5F-9A38-2666E44B1668}" destId="{81EBEC1F-7355-4149-B248-213644BD8EE9}" srcOrd="0" destOrd="0" presId="urn:microsoft.com/office/officeart/2005/8/layout/chevron2"/>
    <dgm:cxn modelId="{05C66C76-F89D-47CA-B477-F17B03981A3D}" type="presOf" srcId="{466DE934-BD51-4D8A-97AA-146BCC9D6607}" destId="{33E269BB-6547-4386-A24D-F1BF1B6A9795}" srcOrd="0" destOrd="0" presId="urn:microsoft.com/office/officeart/2005/8/layout/chevron2"/>
    <dgm:cxn modelId="{346E6677-FD5D-4D24-85BD-F3F2C0CF3881}" srcId="{10509776-3BCA-4610-AD87-DAF7B4E21156}" destId="{AC3C0839-9DF8-4160-97A1-A2B09F5302B7}" srcOrd="0" destOrd="0" parTransId="{CFE0706E-EF0B-4495-9827-95BB43CB438D}" sibTransId="{A4776E53-CABD-4330-9358-809992DBD1BF}"/>
    <dgm:cxn modelId="{4FDC9257-26D6-4C7F-A65A-691D1F61BE76}" type="presOf" srcId="{03500ECA-DC21-4185-BF2B-1E349F71DA65}" destId="{26B59A6C-1BEB-49B3-AE71-918D8832037E}" srcOrd="0" destOrd="0" presId="urn:microsoft.com/office/officeart/2005/8/layout/chevron2"/>
    <dgm:cxn modelId="{07980278-BE5D-4B6C-A434-1F75DBB66C68}" type="presOf" srcId="{65BBD842-7FAB-4615-8C22-E0FF15109A8A}" destId="{1B5DD45D-A437-4F10-8E54-AB64180D2B73}" srcOrd="0" destOrd="0" presId="urn:microsoft.com/office/officeart/2005/8/layout/chevron2"/>
    <dgm:cxn modelId="{3098DC78-1D0F-4A90-B3D3-D215F98B9714}" srcId="{ABE2FEA0-852C-4C5F-9A38-2666E44B1668}" destId="{3F292CC0-BB5B-4FEE-A096-7E7AFE70C929}" srcOrd="7" destOrd="0" parTransId="{D608ED36-C528-43B2-8FCB-CE871AB52C59}" sibTransId="{E0E7970F-FEA7-4F03-9F9A-61EAF0022025}"/>
    <dgm:cxn modelId="{BE5B115A-C7E4-4EF9-A31E-1A4B458EE414}" srcId="{ABE2FEA0-852C-4C5F-9A38-2666E44B1668}" destId="{B0688DB9-7066-429B-86A5-46E280F8CA61}" srcOrd="5" destOrd="0" parTransId="{1DE3D2A0-A492-4A91-998F-9A37C546FE55}" sibTransId="{2B4300AA-91B6-4C30-9B76-B6C5A431DDC9}"/>
    <dgm:cxn modelId="{845EE05A-2380-4DC9-AB55-46BE093D1973}" type="presOf" srcId="{B0688DB9-7066-429B-86A5-46E280F8CA61}" destId="{D4823C65-B000-42BA-A887-97E11955696C}" srcOrd="0" destOrd="0" presId="urn:microsoft.com/office/officeart/2005/8/layout/chevron2"/>
    <dgm:cxn modelId="{9A8F3C86-F05F-4E5B-BAC8-8F3966B3D4E3}" type="presOf" srcId="{9C5B74D3-26C3-4F10-BE6B-14E63D7D65E1}" destId="{FF3AE5A4-C46A-4AA0-9299-3D29C7804EBA}" srcOrd="0" destOrd="0" presId="urn:microsoft.com/office/officeart/2005/8/layout/chevron2"/>
    <dgm:cxn modelId="{085A5F93-8715-41DC-8A5C-4C7D43E5C570}" srcId="{ABE2FEA0-852C-4C5F-9A38-2666E44B1668}" destId="{D6DA60A1-F86B-414F-A50F-E2E41CF618CB}" srcOrd="0" destOrd="0" parTransId="{0D4F0745-2A65-4DCA-804C-EA2A33A7A706}" sibTransId="{CB627EA4-723B-4134-A0A1-8F8EC2F18EEB}"/>
    <dgm:cxn modelId="{6629FF9D-5958-4343-8750-C4AE674AF488}" srcId="{03500ECA-DC21-4185-BF2B-1E349F71DA65}" destId="{9FF5A8B9-233E-4F50-9B57-E6FD95C38CA3}" srcOrd="0" destOrd="0" parTransId="{154825B9-C34E-4DDB-ADB4-871B351BF70A}" sibTransId="{7ABE7131-588C-4BA7-8274-AD83C26EBDBC}"/>
    <dgm:cxn modelId="{46258E9F-4EA9-4746-90F4-D73B5922D57B}" type="presOf" srcId="{3F292CC0-BB5B-4FEE-A096-7E7AFE70C929}" destId="{E5D5264E-4D86-4949-9852-2C99F25B3362}" srcOrd="0" destOrd="0" presId="urn:microsoft.com/office/officeart/2005/8/layout/chevron2"/>
    <dgm:cxn modelId="{A11EBBAF-1873-4197-B9A7-86BDD856AE0B}" srcId="{D6DA60A1-F86B-414F-A50F-E2E41CF618CB}" destId="{5042DEB3-6F9B-4FD1-A737-DD137A04ED6D}" srcOrd="0" destOrd="0" parTransId="{F045FF7A-DB95-461F-B5FC-3879121054F0}" sibTransId="{AF0B0B3E-BB73-431C-A97C-705CD8F6AD0A}"/>
    <dgm:cxn modelId="{A7455AB8-5BBB-4B80-9803-4037AFA855AE}" srcId="{B0688DB9-7066-429B-86A5-46E280F8CA61}" destId="{9C5B74D3-26C3-4F10-BE6B-14E63D7D65E1}" srcOrd="0" destOrd="0" parTransId="{AF4553D1-1449-4379-B821-F3AF964F73C1}" sibTransId="{32231CFB-F4D7-4303-8C79-049EFCF653F2}"/>
    <dgm:cxn modelId="{B6B3F3B8-2142-477E-A83A-63D4A2784733}" srcId="{ABE2FEA0-852C-4C5F-9A38-2666E44B1668}" destId="{8DECC58B-E7A5-4100-ABC3-9954E744132A}" srcOrd="4" destOrd="0" parTransId="{C4B7068B-15F9-41C9-ABC9-6A2BFF49BCD5}" sibTransId="{FA0C80A3-E4BB-4795-81C7-493CDE8C8CE7}"/>
    <dgm:cxn modelId="{619A06BC-4B98-4D5B-9A71-70EB7A532485}" type="presOf" srcId="{D6DA60A1-F86B-414F-A50F-E2E41CF618CB}" destId="{A4A2BA0B-6569-4B12-8E45-1E00759F7652}" srcOrd="0" destOrd="0" presId="urn:microsoft.com/office/officeart/2005/8/layout/chevron2"/>
    <dgm:cxn modelId="{87FF98C2-53DC-4BCB-967A-9E5C211A58BF}" type="presOf" srcId="{AC3C0839-9DF8-4160-97A1-A2B09F5302B7}" destId="{5CA509B2-10D4-4E4B-8CB3-CABEE86EFDA4}" srcOrd="0" destOrd="0" presId="urn:microsoft.com/office/officeart/2005/8/layout/chevron2"/>
    <dgm:cxn modelId="{F29948CE-3A64-4A74-9412-F051B90EFD2C}" type="presOf" srcId="{9EEF192E-5B4D-4756-A02A-0F16C2FE49A6}" destId="{58A5B5F9-B409-4963-9972-2EBAC6488EC8}" srcOrd="0" destOrd="0" presId="urn:microsoft.com/office/officeart/2005/8/layout/chevron2"/>
    <dgm:cxn modelId="{47E5A0CF-1993-4DB9-8C3D-B4C2F8FE7FBD}" type="presOf" srcId="{50CD0CA2-5C7E-49C3-9CF0-2F8A57625DFC}" destId="{E208BEFD-C5C4-4ED4-82C5-985ADEFF713B}" srcOrd="0" destOrd="0" presId="urn:microsoft.com/office/officeart/2005/8/layout/chevron2"/>
    <dgm:cxn modelId="{7E583ADA-2227-400E-9A0E-C18839EFE3D9}" srcId="{ABE2FEA0-852C-4C5F-9A38-2666E44B1668}" destId="{03500ECA-DC21-4185-BF2B-1E349F71DA65}" srcOrd="2" destOrd="0" parTransId="{7F463074-4B8D-4F76-9067-BB3B603D2339}" sibTransId="{C93A199F-DADE-48C9-9016-5281A9B8A4FF}"/>
    <dgm:cxn modelId="{CC3FB7DA-E2FC-4C2A-B607-DB5C202C068C}" type="presOf" srcId="{8DECC58B-E7A5-4100-ABC3-9954E744132A}" destId="{B2F45672-E8A7-42F1-BAD1-6B125E3A77E1}" srcOrd="0" destOrd="0" presId="urn:microsoft.com/office/officeart/2005/8/layout/chevron2"/>
    <dgm:cxn modelId="{06BB16E0-ABF1-4D51-9C88-E0678EAAA974}" type="presOf" srcId="{9FF5A8B9-233E-4F50-9B57-E6FD95C38CA3}" destId="{8F8EA162-C678-45A8-A818-007672859359}" srcOrd="0" destOrd="0" presId="urn:microsoft.com/office/officeart/2005/8/layout/chevron2"/>
    <dgm:cxn modelId="{0636AAE7-1196-4F18-A074-3C47A617FA23}" srcId="{ABE2FEA0-852C-4C5F-9A38-2666E44B1668}" destId="{50CD0CA2-5C7E-49C3-9CF0-2F8A57625DFC}" srcOrd="3" destOrd="0" parTransId="{9050C44C-F24A-402D-AD24-DD30DF692746}" sibTransId="{13594A7D-88F0-4032-A826-FF3C875EC632}"/>
    <dgm:cxn modelId="{E97D20EB-DA4D-4986-9A7C-6AAF322919EA}" srcId="{ABE2FEA0-852C-4C5F-9A38-2666E44B1668}" destId="{AE0F80E5-A429-4EA2-89BD-8BEEC87F6C39}" srcOrd="6" destOrd="0" parTransId="{A068BD84-118E-4B0E-82AF-E2979B6BE29B}" sibTransId="{8774234C-B5E8-484B-A63A-20E632E59CA9}"/>
    <dgm:cxn modelId="{6E399CF3-327A-4FEF-93A8-C380413D7498}" srcId="{AE0F80E5-A429-4EA2-89BD-8BEEC87F6C39}" destId="{466DE934-BD51-4D8A-97AA-146BCC9D6607}" srcOrd="0" destOrd="0" parTransId="{D5F6BDBF-A7C1-4D6F-AF91-4AFD03D6F93C}" sibTransId="{FEBCE78A-3A53-4AEE-BF2D-780ECEB3FEEA}"/>
    <dgm:cxn modelId="{074CD5F6-C9DB-4640-B518-2D3E40873AC2}" srcId="{ABE2FEA0-852C-4C5F-9A38-2666E44B1668}" destId="{A9E3AF03-179A-4E14-8860-6EF50CDFD467}" srcOrd="8" destOrd="0" parTransId="{B9C42771-8388-49DA-B2E2-E384654AE08B}" sibTransId="{B8C69474-FE3D-4DC0-BD1E-01926E2351B5}"/>
    <dgm:cxn modelId="{55B4B3FE-CB6A-412C-9A0D-E0E0DC53F7AE}" type="presOf" srcId="{D63A54A1-5F22-4203-AEC0-2C18D0C7B4BD}" destId="{C7EEC187-717B-4463-B2E1-F8FA3E03E01B}" srcOrd="0" destOrd="0" presId="urn:microsoft.com/office/officeart/2005/8/layout/chevron2"/>
    <dgm:cxn modelId="{C1858BFF-FA89-4269-8041-BA8A8CC128FE}" srcId="{50CD0CA2-5C7E-49C3-9CF0-2F8A57625DFC}" destId="{B7737CB1-9787-442B-9016-83C32EDF36CB}" srcOrd="0" destOrd="0" parTransId="{58341D68-6DD3-441D-81E3-A093EF5EEFB4}" sibTransId="{D45205D9-A28A-41AB-BC5B-9DF633514D97}"/>
    <dgm:cxn modelId="{E2302DF2-8462-4FAE-AF8D-0D6B6FCEB8A9}" type="presParOf" srcId="{81EBEC1F-7355-4149-B248-213644BD8EE9}" destId="{317344BA-99FE-4F1E-B221-806E89405C69}" srcOrd="0" destOrd="0" presId="urn:microsoft.com/office/officeart/2005/8/layout/chevron2"/>
    <dgm:cxn modelId="{F93ECFE9-BC9D-4C4E-BDCB-165DDAB99ACA}" type="presParOf" srcId="{317344BA-99FE-4F1E-B221-806E89405C69}" destId="{A4A2BA0B-6569-4B12-8E45-1E00759F7652}" srcOrd="0" destOrd="0" presId="urn:microsoft.com/office/officeart/2005/8/layout/chevron2"/>
    <dgm:cxn modelId="{C7DD6EA9-F9AB-4640-ADFD-2EC47E1CE40B}" type="presParOf" srcId="{317344BA-99FE-4F1E-B221-806E89405C69}" destId="{F799F7B4-4C17-4D0F-BA89-27673B52F0A3}" srcOrd="1" destOrd="0" presId="urn:microsoft.com/office/officeart/2005/8/layout/chevron2"/>
    <dgm:cxn modelId="{C20876C3-E9AB-47D7-A53F-7E41257D278B}" type="presParOf" srcId="{81EBEC1F-7355-4149-B248-213644BD8EE9}" destId="{7326B37F-CED7-4A7F-BB0A-412AC0B620AB}" srcOrd="1" destOrd="0" presId="urn:microsoft.com/office/officeart/2005/8/layout/chevron2"/>
    <dgm:cxn modelId="{D3C14044-FC4C-4454-8B37-FAC6DBA2A946}" type="presParOf" srcId="{81EBEC1F-7355-4149-B248-213644BD8EE9}" destId="{E2369C3F-B623-4088-AFFF-99EE377DAEFA}" srcOrd="2" destOrd="0" presId="urn:microsoft.com/office/officeart/2005/8/layout/chevron2"/>
    <dgm:cxn modelId="{7D533F52-BA2A-4001-A3C7-9F0F6C21554E}" type="presParOf" srcId="{E2369C3F-B623-4088-AFFF-99EE377DAEFA}" destId="{BCBAC806-61AB-45A0-9A80-9AB2003255EF}" srcOrd="0" destOrd="0" presId="urn:microsoft.com/office/officeart/2005/8/layout/chevron2"/>
    <dgm:cxn modelId="{D1FFF792-7888-4491-AE80-EA4F6DAC159E}" type="presParOf" srcId="{E2369C3F-B623-4088-AFFF-99EE377DAEFA}" destId="{5CA509B2-10D4-4E4B-8CB3-CABEE86EFDA4}" srcOrd="1" destOrd="0" presId="urn:microsoft.com/office/officeart/2005/8/layout/chevron2"/>
    <dgm:cxn modelId="{41481865-E7B6-450E-8569-6FBAB959D0EB}" type="presParOf" srcId="{81EBEC1F-7355-4149-B248-213644BD8EE9}" destId="{9991C2A8-40BB-449A-A962-A541C2FAEE4F}" srcOrd="3" destOrd="0" presId="urn:microsoft.com/office/officeart/2005/8/layout/chevron2"/>
    <dgm:cxn modelId="{042B8CF7-98F1-424F-A8C4-D07E3F3C7CFA}" type="presParOf" srcId="{81EBEC1F-7355-4149-B248-213644BD8EE9}" destId="{9BCB1336-01E4-4AE9-BA2C-583F0D8FE905}" srcOrd="4" destOrd="0" presId="urn:microsoft.com/office/officeart/2005/8/layout/chevron2"/>
    <dgm:cxn modelId="{95E5C266-9F9D-44F8-AA78-DDAAB65D18F5}" type="presParOf" srcId="{9BCB1336-01E4-4AE9-BA2C-583F0D8FE905}" destId="{26B59A6C-1BEB-49B3-AE71-918D8832037E}" srcOrd="0" destOrd="0" presId="urn:microsoft.com/office/officeart/2005/8/layout/chevron2"/>
    <dgm:cxn modelId="{2BDE283E-2E6F-456C-9B56-740F2A8310C3}" type="presParOf" srcId="{9BCB1336-01E4-4AE9-BA2C-583F0D8FE905}" destId="{8F8EA162-C678-45A8-A818-007672859359}" srcOrd="1" destOrd="0" presId="urn:microsoft.com/office/officeart/2005/8/layout/chevron2"/>
    <dgm:cxn modelId="{AF656AA9-5FAD-4E48-A50E-433DC09214F3}" type="presParOf" srcId="{81EBEC1F-7355-4149-B248-213644BD8EE9}" destId="{E9080BCF-9978-490F-B6B7-666ECEF912F1}" srcOrd="5" destOrd="0" presId="urn:microsoft.com/office/officeart/2005/8/layout/chevron2"/>
    <dgm:cxn modelId="{F152A4C6-761D-488B-99B2-0BFD2E6F10AF}" type="presParOf" srcId="{81EBEC1F-7355-4149-B248-213644BD8EE9}" destId="{97F5C590-5729-49D0-89AC-288DAE4B96D8}" srcOrd="6" destOrd="0" presId="urn:microsoft.com/office/officeart/2005/8/layout/chevron2"/>
    <dgm:cxn modelId="{F88FED93-94B0-4D90-AC03-38740AC4DA51}" type="presParOf" srcId="{97F5C590-5729-49D0-89AC-288DAE4B96D8}" destId="{E208BEFD-C5C4-4ED4-82C5-985ADEFF713B}" srcOrd="0" destOrd="0" presId="urn:microsoft.com/office/officeart/2005/8/layout/chevron2"/>
    <dgm:cxn modelId="{9CF51798-6DC7-4ACF-87D4-78F9DA5BE80F}" type="presParOf" srcId="{97F5C590-5729-49D0-89AC-288DAE4B96D8}" destId="{11F407BF-5BF0-454C-A25C-D5E9C112BEDA}" srcOrd="1" destOrd="0" presId="urn:microsoft.com/office/officeart/2005/8/layout/chevron2"/>
    <dgm:cxn modelId="{020C7AF5-7493-4128-8C1D-4E9BBDC5746B}" type="presParOf" srcId="{81EBEC1F-7355-4149-B248-213644BD8EE9}" destId="{BB27E8E0-9F96-4DEA-9E6B-8A2728FE53B8}" srcOrd="7" destOrd="0" presId="urn:microsoft.com/office/officeart/2005/8/layout/chevron2"/>
    <dgm:cxn modelId="{F7399940-B623-418E-8921-A2EF91B034C7}" type="presParOf" srcId="{81EBEC1F-7355-4149-B248-213644BD8EE9}" destId="{C095880C-8174-4DD9-9BE1-46BB2C66EC70}" srcOrd="8" destOrd="0" presId="urn:microsoft.com/office/officeart/2005/8/layout/chevron2"/>
    <dgm:cxn modelId="{960C4E1F-CADD-49A8-9DBE-CF3C17F83A4A}" type="presParOf" srcId="{C095880C-8174-4DD9-9BE1-46BB2C66EC70}" destId="{B2F45672-E8A7-42F1-BAD1-6B125E3A77E1}" srcOrd="0" destOrd="0" presId="urn:microsoft.com/office/officeart/2005/8/layout/chevron2"/>
    <dgm:cxn modelId="{205C0C13-470A-401A-992B-AB70CBA4F269}" type="presParOf" srcId="{C095880C-8174-4DD9-9BE1-46BB2C66EC70}" destId="{58A5B5F9-B409-4963-9972-2EBAC6488EC8}" srcOrd="1" destOrd="0" presId="urn:microsoft.com/office/officeart/2005/8/layout/chevron2"/>
    <dgm:cxn modelId="{E4DDE4C4-135E-47F4-91CF-1EE79DB56C38}" type="presParOf" srcId="{81EBEC1F-7355-4149-B248-213644BD8EE9}" destId="{377CA37A-DB39-443C-AD9C-42AEC620F54E}" srcOrd="9" destOrd="0" presId="urn:microsoft.com/office/officeart/2005/8/layout/chevron2"/>
    <dgm:cxn modelId="{1C34933F-1BAD-432A-BB2C-E835BD64D4D9}" type="presParOf" srcId="{81EBEC1F-7355-4149-B248-213644BD8EE9}" destId="{BF379CD5-D3A1-4E2F-9E0F-3BC8270224C4}" srcOrd="10" destOrd="0" presId="urn:microsoft.com/office/officeart/2005/8/layout/chevron2"/>
    <dgm:cxn modelId="{D294D3AB-85DC-465E-B811-FC5D4B37078B}" type="presParOf" srcId="{BF379CD5-D3A1-4E2F-9E0F-3BC8270224C4}" destId="{D4823C65-B000-42BA-A887-97E11955696C}" srcOrd="0" destOrd="0" presId="urn:microsoft.com/office/officeart/2005/8/layout/chevron2"/>
    <dgm:cxn modelId="{C30B24FF-629E-44DF-AD6A-A0CC32286AB5}" type="presParOf" srcId="{BF379CD5-D3A1-4E2F-9E0F-3BC8270224C4}" destId="{FF3AE5A4-C46A-4AA0-9299-3D29C7804EBA}" srcOrd="1" destOrd="0" presId="urn:microsoft.com/office/officeart/2005/8/layout/chevron2"/>
    <dgm:cxn modelId="{2FA5B926-391D-47CF-B0EF-2D287EE02895}" type="presParOf" srcId="{81EBEC1F-7355-4149-B248-213644BD8EE9}" destId="{FD0D7FE0-E857-4DB6-87A3-098385C8C61C}" srcOrd="11" destOrd="0" presId="urn:microsoft.com/office/officeart/2005/8/layout/chevron2"/>
    <dgm:cxn modelId="{E2160BA5-9A74-4248-ABD9-911F5E93616C}" type="presParOf" srcId="{81EBEC1F-7355-4149-B248-213644BD8EE9}" destId="{4C9199F6-22E9-4A02-9135-241E125ECE8E}" srcOrd="12" destOrd="0" presId="urn:microsoft.com/office/officeart/2005/8/layout/chevron2"/>
    <dgm:cxn modelId="{3F9B3EC8-E248-4457-ABBD-9CB2F77DC097}" type="presParOf" srcId="{4C9199F6-22E9-4A02-9135-241E125ECE8E}" destId="{793BDDD2-9331-4F68-9B8C-48F722549DDE}" srcOrd="0" destOrd="0" presId="urn:microsoft.com/office/officeart/2005/8/layout/chevron2"/>
    <dgm:cxn modelId="{D99344FB-FDBD-4498-A593-683C3A3DC691}" type="presParOf" srcId="{4C9199F6-22E9-4A02-9135-241E125ECE8E}" destId="{33E269BB-6547-4386-A24D-F1BF1B6A9795}" srcOrd="1" destOrd="0" presId="urn:microsoft.com/office/officeart/2005/8/layout/chevron2"/>
    <dgm:cxn modelId="{A37D36D5-FE5B-431F-BD4D-0071A25F27D5}" type="presParOf" srcId="{81EBEC1F-7355-4149-B248-213644BD8EE9}" destId="{CDE68E6E-8C0B-4622-B252-08F97E0E280E}" srcOrd="13" destOrd="0" presId="urn:microsoft.com/office/officeart/2005/8/layout/chevron2"/>
    <dgm:cxn modelId="{3C0FD6A9-D14E-4295-8910-D4D154A3F090}" type="presParOf" srcId="{81EBEC1F-7355-4149-B248-213644BD8EE9}" destId="{58B0CCCB-B679-4EBD-AE4B-99ECF457E7CB}" srcOrd="14" destOrd="0" presId="urn:microsoft.com/office/officeart/2005/8/layout/chevron2"/>
    <dgm:cxn modelId="{38AB3CCF-C0F6-46C7-8BA1-4E9676FF7C74}" type="presParOf" srcId="{58B0CCCB-B679-4EBD-AE4B-99ECF457E7CB}" destId="{E5D5264E-4D86-4949-9852-2C99F25B3362}" srcOrd="0" destOrd="0" presId="urn:microsoft.com/office/officeart/2005/8/layout/chevron2"/>
    <dgm:cxn modelId="{B3082211-BD28-4030-9253-C82A955BB14D}" type="presParOf" srcId="{58B0CCCB-B679-4EBD-AE4B-99ECF457E7CB}" destId="{1B5DD45D-A437-4F10-8E54-AB64180D2B73}" srcOrd="1" destOrd="0" presId="urn:microsoft.com/office/officeart/2005/8/layout/chevron2"/>
    <dgm:cxn modelId="{528426EE-3C4E-4B16-BE81-10D3A8623022}" type="presParOf" srcId="{81EBEC1F-7355-4149-B248-213644BD8EE9}" destId="{FF6FACCF-425C-4AAB-9BA7-2444AFB6921B}" srcOrd="15" destOrd="0" presId="urn:microsoft.com/office/officeart/2005/8/layout/chevron2"/>
    <dgm:cxn modelId="{970085AB-6691-4275-80ED-316B1980E98C}" type="presParOf" srcId="{81EBEC1F-7355-4149-B248-213644BD8EE9}" destId="{EAC3C79A-0B39-4FCB-860E-1CC1A9DC9858}" srcOrd="16" destOrd="0" presId="urn:microsoft.com/office/officeart/2005/8/layout/chevron2"/>
    <dgm:cxn modelId="{A952BAAE-085B-40A5-9D5A-29C130E35D73}" type="presParOf" srcId="{EAC3C79A-0B39-4FCB-860E-1CC1A9DC9858}" destId="{1EB68F78-CA8F-40C9-BFB6-57AB608793EA}" srcOrd="0" destOrd="0" presId="urn:microsoft.com/office/officeart/2005/8/layout/chevron2"/>
    <dgm:cxn modelId="{2AFD32AF-9B47-4437-8E2B-DEA6DD13D137}" type="presParOf" srcId="{EAC3C79A-0B39-4FCB-860E-1CC1A9DC9858}" destId="{C7EEC187-717B-4463-B2E1-F8FA3E03E01B}"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A2BA0B-6569-4B12-8E45-1E00759F7652}">
      <dsp:nvSpPr>
        <dsp:cNvPr id="0" name=""/>
        <dsp:cNvSpPr/>
      </dsp:nvSpPr>
      <dsp:spPr>
        <a:xfrm rot="5400000">
          <a:off x="10054173" y="81567"/>
          <a:ext cx="542854" cy="379998"/>
        </a:xfrm>
        <a:prstGeom prst="chevron">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rtl="1">
            <a:lnSpc>
              <a:spcPct val="90000"/>
            </a:lnSpc>
            <a:spcBef>
              <a:spcPct val="0"/>
            </a:spcBef>
            <a:spcAft>
              <a:spcPct val="35000"/>
            </a:spcAft>
            <a:buNone/>
          </a:pPr>
          <a:endParaRPr lang="he-IL" sz="1100" kern="1200" dirty="0"/>
        </a:p>
      </dsp:txBody>
      <dsp:txXfrm rot="-5400000">
        <a:off x="10135601" y="190138"/>
        <a:ext cx="379998" cy="162856"/>
      </dsp:txXfrm>
    </dsp:sp>
    <dsp:sp modelId="{F799F7B4-4C17-4D0F-BA89-27673B52F0A3}">
      <dsp:nvSpPr>
        <dsp:cNvPr id="0" name=""/>
        <dsp:cNvSpPr/>
      </dsp:nvSpPr>
      <dsp:spPr>
        <a:xfrm rot="16200000">
          <a:off x="4891372" y="-4891234"/>
          <a:ext cx="352855" cy="10135601"/>
        </a:xfrm>
        <a:prstGeom prst="round2Same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42240" bIns="12700" numCol="1" spcCol="1270" anchor="ctr" anchorCtr="0">
          <a:noAutofit/>
        </a:bodyPr>
        <a:lstStyle/>
        <a:p>
          <a:pPr marL="228600" lvl="1" indent="-228600" algn="r" defTabSz="889000" rtl="1">
            <a:lnSpc>
              <a:spcPct val="90000"/>
            </a:lnSpc>
            <a:spcBef>
              <a:spcPct val="0"/>
            </a:spcBef>
            <a:spcAft>
              <a:spcPct val="15000"/>
            </a:spcAft>
            <a:buChar char="•"/>
          </a:pPr>
          <a:r>
            <a:rPr lang="he-IL" sz="2000" kern="1200" dirty="0"/>
            <a:t>בניית מסלול תעבורה בעת הפניה לקישור</a:t>
          </a:r>
        </a:p>
      </dsp:txBody>
      <dsp:txXfrm rot="5400000">
        <a:off x="17225" y="17363"/>
        <a:ext cx="10118376" cy="318405"/>
      </dsp:txXfrm>
    </dsp:sp>
    <dsp:sp modelId="{BCBAC806-61AB-45A0-9A80-9AB2003255EF}">
      <dsp:nvSpPr>
        <dsp:cNvPr id="0" name=""/>
        <dsp:cNvSpPr/>
      </dsp:nvSpPr>
      <dsp:spPr>
        <a:xfrm rot="5400000">
          <a:off x="10054173" y="557592"/>
          <a:ext cx="542854" cy="379998"/>
        </a:xfrm>
        <a:prstGeom prst="chevron">
          <a:avLst/>
        </a:prstGeom>
        <a:solidFill>
          <a:schemeClr val="accent4">
            <a:hueOff val="1225111"/>
            <a:satOff val="-5097"/>
            <a:lumOff val="1201"/>
            <a:alphaOff val="0"/>
          </a:schemeClr>
        </a:solidFill>
        <a:ln w="12700" cap="flat" cmpd="sng" algn="ctr">
          <a:solidFill>
            <a:schemeClr val="accent4">
              <a:hueOff val="1225111"/>
              <a:satOff val="-5097"/>
              <a:lumOff val="120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rtl="1">
            <a:lnSpc>
              <a:spcPct val="90000"/>
            </a:lnSpc>
            <a:spcBef>
              <a:spcPct val="0"/>
            </a:spcBef>
            <a:spcAft>
              <a:spcPct val="35000"/>
            </a:spcAft>
            <a:buNone/>
          </a:pPr>
          <a:endParaRPr lang="he-IL" sz="1100" kern="1200" dirty="0"/>
        </a:p>
      </dsp:txBody>
      <dsp:txXfrm rot="-5400000">
        <a:off x="10135601" y="666163"/>
        <a:ext cx="379998" cy="162856"/>
      </dsp:txXfrm>
    </dsp:sp>
    <dsp:sp modelId="{5CA509B2-10D4-4E4B-8CB3-CABEE86EFDA4}">
      <dsp:nvSpPr>
        <dsp:cNvPr id="0" name=""/>
        <dsp:cNvSpPr/>
      </dsp:nvSpPr>
      <dsp:spPr>
        <a:xfrm rot="16200000">
          <a:off x="4891372" y="-4415208"/>
          <a:ext cx="352855" cy="10135601"/>
        </a:xfrm>
        <a:prstGeom prst="round2SameRect">
          <a:avLst/>
        </a:prstGeom>
        <a:solidFill>
          <a:schemeClr val="lt1">
            <a:alpha val="90000"/>
            <a:hueOff val="0"/>
            <a:satOff val="0"/>
            <a:lumOff val="0"/>
            <a:alphaOff val="0"/>
          </a:schemeClr>
        </a:solidFill>
        <a:ln w="12700" cap="flat" cmpd="sng" algn="ctr">
          <a:solidFill>
            <a:schemeClr val="accent4">
              <a:hueOff val="1225111"/>
              <a:satOff val="-5097"/>
              <a:lumOff val="120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42240" bIns="12700" numCol="1" spcCol="1270" anchor="ctr" anchorCtr="0">
          <a:noAutofit/>
        </a:bodyPr>
        <a:lstStyle/>
        <a:p>
          <a:pPr marL="228600" lvl="1" indent="-228600" algn="r" defTabSz="889000" rtl="1">
            <a:lnSpc>
              <a:spcPct val="90000"/>
            </a:lnSpc>
            <a:spcBef>
              <a:spcPct val="0"/>
            </a:spcBef>
            <a:spcAft>
              <a:spcPct val="15000"/>
            </a:spcAft>
            <a:buChar char="•"/>
          </a:pPr>
          <a:r>
            <a:rPr lang="he-IL" sz="2000" kern="1200" dirty="0"/>
            <a:t>שימוש </a:t>
          </a:r>
          <a:r>
            <a:rPr lang="he-IL" sz="2000" kern="1200" dirty="0" err="1"/>
            <a:t>בזחלנים</a:t>
          </a:r>
          <a:r>
            <a:rPr lang="he-IL" sz="2000" kern="1200" dirty="0"/>
            <a:t> ומניפולציות על </a:t>
          </a:r>
          <a:r>
            <a:rPr lang="en-US" sz="2000" kern="1200" dirty="0"/>
            <a:t>HTTP</a:t>
          </a:r>
          <a:r>
            <a:rPr lang="he-IL" sz="2000" kern="1200" dirty="0"/>
            <a:t> באנרים, להפקת מידע.</a:t>
          </a:r>
        </a:p>
      </dsp:txBody>
      <dsp:txXfrm rot="5400000">
        <a:off x="17225" y="493389"/>
        <a:ext cx="10118376" cy="318405"/>
      </dsp:txXfrm>
    </dsp:sp>
    <dsp:sp modelId="{26B59A6C-1BEB-49B3-AE71-918D8832037E}">
      <dsp:nvSpPr>
        <dsp:cNvPr id="0" name=""/>
        <dsp:cNvSpPr/>
      </dsp:nvSpPr>
      <dsp:spPr>
        <a:xfrm rot="5400000">
          <a:off x="10054173" y="1033618"/>
          <a:ext cx="542854" cy="379998"/>
        </a:xfrm>
        <a:prstGeom prst="chevron">
          <a:avLst/>
        </a:prstGeom>
        <a:solidFill>
          <a:schemeClr val="accent4">
            <a:hueOff val="2450223"/>
            <a:satOff val="-10194"/>
            <a:lumOff val="2402"/>
            <a:alphaOff val="0"/>
          </a:schemeClr>
        </a:solidFill>
        <a:ln w="12700" cap="flat" cmpd="sng" algn="ctr">
          <a:solidFill>
            <a:schemeClr val="accent4">
              <a:hueOff val="2450223"/>
              <a:satOff val="-10194"/>
              <a:lumOff val="240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rtl="1">
            <a:lnSpc>
              <a:spcPct val="90000"/>
            </a:lnSpc>
            <a:spcBef>
              <a:spcPct val="0"/>
            </a:spcBef>
            <a:spcAft>
              <a:spcPct val="35000"/>
            </a:spcAft>
            <a:buNone/>
          </a:pPr>
          <a:endParaRPr lang="he-IL" sz="1100" kern="1200" dirty="0"/>
        </a:p>
      </dsp:txBody>
      <dsp:txXfrm rot="-5400000">
        <a:off x="10135601" y="1142189"/>
        <a:ext cx="379998" cy="162856"/>
      </dsp:txXfrm>
    </dsp:sp>
    <dsp:sp modelId="{8F8EA162-C678-45A8-A818-007672859359}">
      <dsp:nvSpPr>
        <dsp:cNvPr id="0" name=""/>
        <dsp:cNvSpPr/>
      </dsp:nvSpPr>
      <dsp:spPr>
        <a:xfrm rot="16200000">
          <a:off x="4891372" y="-3939182"/>
          <a:ext cx="352855" cy="10135601"/>
        </a:xfrm>
        <a:prstGeom prst="round2SameRect">
          <a:avLst/>
        </a:prstGeom>
        <a:solidFill>
          <a:schemeClr val="lt1">
            <a:alpha val="90000"/>
            <a:hueOff val="0"/>
            <a:satOff val="0"/>
            <a:lumOff val="0"/>
            <a:alphaOff val="0"/>
          </a:schemeClr>
        </a:solidFill>
        <a:ln w="12700" cap="flat" cmpd="sng" algn="ctr">
          <a:solidFill>
            <a:schemeClr val="accent4">
              <a:hueOff val="2450223"/>
              <a:satOff val="-10194"/>
              <a:lumOff val="240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42240" bIns="12700" numCol="1" spcCol="1270" anchor="ctr" anchorCtr="0">
          <a:noAutofit/>
        </a:bodyPr>
        <a:lstStyle/>
        <a:p>
          <a:pPr marL="228600" lvl="1" indent="-228600" algn="r" defTabSz="889000" rtl="1">
            <a:lnSpc>
              <a:spcPct val="90000"/>
            </a:lnSpc>
            <a:spcBef>
              <a:spcPct val="0"/>
            </a:spcBef>
            <a:spcAft>
              <a:spcPct val="15000"/>
            </a:spcAft>
            <a:buChar char="•"/>
          </a:pPr>
          <a:r>
            <a:rPr lang="he-IL" sz="2000" kern="1200" dirty="0"/>
            <a:t>שימוש ברשימת השרתים של </a:t>
          </a:r>
          <a:r>
            <a:rPr lang="en-US" sz="2000" kern="1200" dirty="0"/>
            <a:t>NSO</a:t>
          </a:r>
          <a:r>
            <a:rPr lang="he-IL" sz="2000" kern="1200" dirty="0"/>
            <a:t> המוכרים ל-</a:t>
          </a:r>
          <a:r>
            <a:rPr lang="en-US" sz="2000" kern="1200" dirty="0"/>
            <a:t>TCL</a:t>
          </a:r>
          <a:r>
            <a:rPr lang="he-IL" sz="2000" kern="1200" dirty="0"/>
            <a:t> לבניית טביעת אצבע</a:t>
          </a:r>
        </a:p>
      </dsp:txBody>
      <dsp:txXfrm rot="5400000">
        <a:off x="17225" y="969415"/>
        <a:ext cx="10118376" cy="318405"/>
      </dsp:txXfrm>
    </dsp:sp>
    <dsp:sp modelId="{E208BEFD-C5C4-4ED4-82C5-985ADEFF713B}">
      <dsp:nvSpPr>
        <dsp:cNvPr id="0" name=""/>
        <dsp:cNvSpPr/>
      </dsp:nvSpPr>
      <dsp:spPr>
        <a:xfrm rot="5400000">
          <a:off x="10054173" y="1509644"/>
          <a:ext cx="542854" cy="379998"/>
        </a:xfrm>
        <a:prstGeom prst="chevron">
          <a:avLst/>
        </a:prstGeom>
        <a:solidFill>
          <a:schemeClr val="accent4">
            <a:hueOff val="3675334"/>
            <a:satOff val="-15291"/>
            <a:lumOff val="3603"/>
            <a:alphaOff val="0"/>
          </a:schemeClr>
        </a:solidFill>
        <a:ln w="12700" cap="flat" cmpd="sng" algn="ctr">
          <a:solidFill>
            <a:schemeClr val="accent4">
              <a:hueOff val="3675334"/>
              <a:satOff val="-15291"/>
              <a:lumOff val="360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rtl="1">
            <a:lnSpc>
              <a:spcPct val="90000"/>
            </a:lnSpc>
            <a:spcBef>
              <a:spcPct val="0"/>
            </a:spcBef>
            <a:spcAft>
              <a:spcPct val="35000"/>
            </a:spcAft>
            <a:buNone/>
          </a:pPr>
          <a:endParaRPr lang="he-IL" sz="1100" kern="1200" dirty="0"/>
        </a:p>
      </dsp:txBody>
      <dsp:txXfrm rot="-5400000">
        <a:off x="10135601" y="1618215"/>
        <a:ext cx="379998" cy="162856"/>
      </dsp:txXfrm>
    </dsp:sp>
    <dsp:sp modelId="{11F407BF-5BF0-454C-A25C-D5E9C112BEDA}">
      <dsp:nvSpPr>
        <dsp:cNvPr id="0" name=""/>
        <dsp:cNvSpPr/>
      </dsp:nvSpPr>
      <dsp:spPr>
        <a:xfrm rot="16200000">
          <a:off x="4891372" y="-3463157"/>
          <a:ext cx="352855" cy="10135601"/>
        </a:xfrm>
        <a:prstGeom prst="round2SameRect">
          <a:avLst/>
        </a:prstGeom>
        <a:solidFill>
          <a:schemeClr val="lt1">
            <a:alpha val="90000"/>
            <a:hueOff val="0"/>
            <a:satOff val="0"/>
            <a:lumOff val="0"/>
            <a:alphaOff val="0"/>
          </a:schemeClr>
        </a:solidFill>
        <a:ln w="12700" cap="flat" cmpd="sng" algn="ctr">
          <a:solidFill>
            <a:schemeClr val="accent4">
              <a:hueOff val="3675334"/>
              <a:satOff val="-15291"/>
              <a:lumOff val="360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42240" bIns="12700" numCol="1" spcCol="1270" anchor="ctr" anchorCtr="0">
          <a:noAutofit/>
        </a:bodyPr>
        <a:lstStyle/>
        <a:p>
          <a:pPr marL="228600" lvl="1" indent="-228600" algn="r" defTabSz="889000" rtl="1">
            <a:lnSpc>
              <a:spcPct val="90000"/>
            </a:lnSpc>
            <a:spcBef>
              <a:spcPct val="0"/>
            </a:spcBef>
            <a:spcAft>
              <a:spcPct val="15000"/>
            </a:spcAft>
            <a:buChar char="•"/>
          </a:pPr>
          <a:r>
            <a:rPr lang="he-IL" sz="2000" kern="1200" dirty="0"/>
            <a:t>זיהוי טביעת אצבע ראשונה בהנהלות בפרוטוקול </a:t>
          </a:r>
          <a:r>
            <a:rPr lang="en-US" sz="2000" kern="1200" dirty="0"/>
            <a:t>TLS</a:t>
          </a:r>
          <a:endParaRPr lang="he-IL" sz="2000" kern="1200" dirty="0"/>
        </a:p>
      </dsp:txBody>
      <dsp:txXfrm rot="5400000">
        <a:off x="17225" y="1445440"/>
        <a:ext cx="10118376" cy="318405"/>
      </dsp:txXfrm>
    </dsp:sp>
    <dsp:sp modelId="{B2F45672-E8A7-42F1-BAD1-6B125E3A77E1}">
      <dsp:nvSpPr>
        <dsp:cNvPr id="0" name=""/>
        <dsp:cNvSpPr/>
      </dsp:nvSpPr>
      <dsp:spPr>
        <a:xfrm rot="5400000">
          <a:off x="10054173" y="1985669"/>
          <a:ext cx="542854" cy="379998"/>
        </a:xfrm>
        <a:prstGeom prst="chevron">
          <a:avLst/>
        </a:prstGeom>
        <a:solidFill>
          <a:schemeClr val="accent4">
            <a:hueOff val="4900445"/>
            <a:satOff val="-20388"/>
            <a:lumOff val="4804"/>
            <a:alphaOff val="0"/>
          </a:schemeClr>
        </a:solidFill>
        <a:ln w="12700" cap="flat" cmpd="sng" algn="ctr">
          <a:solidFill>
            <a:schemeClr val="accent4">
              <a:hueOff val="4900445"/>
              <a:satOff val="-20388"/>
              <a:lumOff val="480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rtl="1">
            <a:lnSpc>
              <a:spcPct val="90000"/>
            </a:lnSpc>
            <a:spcBef>
              <a:spcPct val="0"/>
            </a:spcBef>
            <a:spcAft>
              <a:spcPct val="35000"/>
            </a:spcAft>
            <a:buNone/>
          </a:pPr>
          <a:endParaRPr lang="he-IL" sz="1100" kern="1200" dirty="0"/>
        </a:p>
      </dsp:txBody>
      <dsp:txXfrm rot="-5400000">
        <a:off x="10135601" y="2094240"/>
        <a:ext cx="379998" cy="162856"/>
      </dsp:txXfrm>
    </dsp:sp>
    <dsp:sp modelId="{58A5B5F9-B409-4963-9972-2EBAC6488EC8}">
      <dsp:nvSpPr>
        <dsp:cNvPr id="0" name=""/>
        <dsp:cNvSpPr/>
      </dsp:nvSpPr>
      <dsp:spPr>
        <a:xfrm rot="16200000">
          <a:off x="4891372" y="-2987131"/>
          <a:ext cx="352855" cy="10135601"/>
        </a:xfrm>
        <a:prstGeom prst="round2SameRect">
          <a:avLst/>
        </a:prstGeom>
        <a:solidFill>
          <a:schemeClr val="lt1">
            <a:alpha val="90000"/>
            <a:hueOff val="0"/>
            <a:satOff val="0"/>
            <a:lumOff val="0"/>
            <a:alphaOff val="0"/>
          </a:schemeClr>
        </a:solidFill>
        <a:ln w="12700" cap="flat" cmpd="sng" algn="ctr">
          <a:solidFill>
            <a:schemeClr val="accent4">
              <a:hueOff val="4900445"/>
              <a:satOff val="-20388"/>
              <a:lumOff val="480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42240" bIns="12700" numCol="1" spcCol="1270" anchor="ctr" anchorCtr="0">
          <a:noAutofit/>
        </a:bodyPr>
        <a:lstStyle/>
        <a:p>
          <a:pPr marL="228600" lvl="1" indent="-228600" algn="r" defTabSz="889000" rtl="1">
            <a:lnSpc>
              <a:spcPct val="90000"/>
            </a:lnSpc>
            <a:spcBef>
              <a:spcPct val="0"/>
            </a:spcBef>
            <a:spcAft>
              <a:spcPct val="15000"/>
            </a:spcAft>
            <a:buChar char="•"/>
          </a:pPr>
          <a:r>
            <a:rPr lang="he-IL" sz="2000" kern="1200" dirty="0"/>
            <a:t>זיהוי שתי טביעות אצבע נוספות בקונפיגורציה של שרתים</a:t>
          </a:r>
        </a:p>
      </dsp:txBody>
      <dsp:txXfrm rot="5400000">
        <a:off x="17225" y="1921466"/>
        <a:ext cx="10118376" cy="318405"/>
      </dsp:txXfrm>
    </dsp:sp>
    <dsp:sp modelId="{D4823C65-B000-42BA-A887-97E11955696C}">
      <dsp:nvSpPr>
        <dsp:cNvPr id="0" name=""/>
        <dsp:cNvSpPr/>
      </dsp:nvSpPr>
      <dsp:spPr>
        <a:xfrm rot="5400000">
          <a:off x="10054173" y="2461695"/>
          <a:ext cx="542854" cy="379998"/>
        </a:xfrm>
        <a:prstGeom prst="chevron">
          <a:avLst/>
        </a:prstGeom>
        <a:solidFill>
          <a:schemeClr val="accent4">
            <a:hueOff val="6125556"/>
            <a:satOff val="-25486"/>
            <a:lumOff val="6005"/>
            <a:alphaOff val="0"/>
          </a:schemeClr>
        </a:solidFill>
        <a:ln w="12700" cap="flat" cmpd="sng" algn="ctr">
          <a:solidFill>
            <a:schemeClr val="accent4">
              <a:hueOff val="6125556"/>
              <a:satOff val="-25486"/>
              <a:lumOff val="600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rtl="1">
            <a:lnSpc>
              <a:spcPct val="90000"/>
            </a:lnSpc>
            <a:spcBef>
              <a:spcPct val="0"/>
            </a:spcBef>
            <a:spcAft>
              <a:spcPct val="35000"/>
            </a:spcAft>
            <a:buNone/>
          </a:pPr>
          <a:endParaRPr lang="he-IL" sz="1100" kern="1200" dirty="0"/>
        </a:p>
      </dsp:txBody>
      <dsp:txXfrm rot="-5400000">
        <a:off x="10135601" y="2570266"/>
        <a:ext cx="379998" cy="162856"/>
      </dsp:txXfrm>
    </dsp:sp>
    <dsp:sp modelId="{FF3AE5A4-C46A-4AA0-9299-3D29C7804EBA}">
      <dsp:nvSpPr>
        <dsp:cNvPr id="0" name=""/>
        <dsp:cNvSpPr/>
      </dsp:nvSpPr>
      <dsp:spPr>
        <a:xfrm rot="16200000">
          <a:off x="4891372" y="-2511105"/>
          <a:ext cx="352855" cy="10135601"/>
        </a:xfrm>
        <a:prstGeom prst="round2SameRect">
          <a:avLst/>
        </a:prstGeom>
        <a:solidFill>
          <a:schemeClr val="lt1">
            <a:alpha val="90000"/>
            <a:hueOff val="0"/>
            <a:satOff val="0"/>
            <a:lumOff val="0"/>
            <a:alphaOff val="0"/>
          </a:schemeClr>
        </a:solidFill>
        <a:ln w="12700" cap="flat" cmpd="sng" algn="ctr">
          <a:solidFill>
            <a:schemeClr val="accent4">
              <a:hueOff val="6125556"/>
              <a:satOff val="-25486"/>
              <a:lumOff val="600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42240" bIns="12700" numCol="1" spcCol="1270" anchor="ctr" anchorCtr="0">
          <a:noAutofit/>
        </a:bodyPr>
        <a:lstStyle/>
        <a:p>
          <a:pPr marL="228600" lvl="1" indent="-228600" algn="r" defTabSz="889000" rtl="1">
            <a:lnSpc>
              <a:spcPct val="90000"/>
            </a:lnSpc>
            <a:spcBef>
              <a:spcPct val="0"/>
            </a:spcBef>
            <a:spcAft>
              <a:spcPct val="15000"/>
            </a:spcAft>
            <a:buChar char="•"/>
          </a:pPr>
          <a:r>
            <a:rPr lang="he-IL" sz="2000" kern="1200" dirty="0"/>
            <a:t>הרחבת רשימת השרתים של </a:t>
          </a:r>
          <a:r>
            <a:rPr lang="en-US" sz="2000" kern="1200" dirty="0"/>
            <a:t>NSO</a:t>
          </a:r>
          <a:r>
            <a:rPr lang="he-IL" sz="2000" kern="1200" dirty="0"/>
            <a:t> על ידי סריקה אקטיבית לפי טביעות האצבע</a:t>
          </a:r>
        </a:p>
      </dsp:txBody>
      <dsp:txXfrm rot="5400000">
        <a:off x="17225" y="2397492"/>
        <a:ext cx="10118376" cy="318405"/>
      </dsp:txXfrm>
    </dsp:sp>
    <dsp:sp modelId="{793BDDD2-9331-4F68-9B8C-48F722549DDE}">
      <dsp:nvSpPr>
        <dsp:cNvPr id="0" name=""/>
        <dsp:cNvSpPr/>
      </dsp:nvSpPr>
      <dsp:spPr>
        <a:xfrm rot="5400000">
          <a:off x="10054173" y="2937721"/>
          <a:ext cx="542854" cy="379998"/>
        </a:xfrm>
        <a:prstGeom prst="chevron">
          <a:avLst/>
        </a:prstGeom>
        <a:solidFill>
          <a:schemeClr val="accent4">
            <a:hueOff val="7350668"/>
            <a:satOff val="-30583"/>
            <a:lumOff val="7206"/>
            <a:alphaOff val="0"/>
          </a:schemeClr>
        </a:solidFill>
        <a:ln w="12700" cap="flat" cmpd="sng" algn="ctr">
          <a:solidFill>
            <a:schemeClr val="accent4">
              <a:hueOff val="7350668"/>
              <a:satOff val="-30583"/>
              <a:lumOff val="720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rtl="1">
            <a:lnSpc>
              <a:spcPct val="90000"/>
            </a:lnSpc>
            <a:spcBef>
              <a:spcPct val="0"/>
            </a:spcBef>
            <a:spcAft>
              <a:spcPct val="35000"/>
            </a:spcAft>
            <a:buNone/>
          </a:pPr>
          <a:endParaRPr lang="he-IL" sz="1100" kern="1200"/>
        </a:p>
      </dsp:txBody>
      <dsp:txXfrm rot="-5400000">
        <a:off x="10135601" y="3046292"/>
        <a:ext cx="379998" cy="162856"/>
      </dsp:txXfrm>
    </dsp:sp>
    <dsp:sp modelId="{33E269BB-6547-4386-A24D-F1BF1B6A9795}">
      <dsp:nvSpPr>
        <dsp:cNvPr id="0" name=""/>
        <dsp:cNvSpPr/>
      </dsp:nvSpPr>
      <dsp:spPr>
        <a:xfrm rot="16200000">
          <a:off x="4891372" y="-2035080"/>
          <a:ext cx="352855" cy="10135601"/>
        </a:xfrm>
        <a:prstGeom prst="round2SameRect">
          <a:avLst/>
        </a:prstGeom>
        <a:solidFill>
          <a:schemeClr val="lt1">
            <a:alpha val="90000"/>
            <a:hueOff val="0"/>
            <a:satOff val="0"/>
            <a:lumOff val="0"/>
            <a:alphaOff val="0"/>
          </a:schemeClr>
        </a:solidFill>
        <a:ln w="12700" cap="flat" cmpd="sng" algn="ctr">
          <a:solidFill>
            <a:schemeClr val="accent4">
              <a:hueOff val="7350668"/>
              <a:satOff val="-30583"/>
              <a:lumOff val="720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42240" bIns="12700" numCol="1" spcCol="1270" anchor="ctr" anchorCtr="0">
          <a:noAutofit/>
        </a:bodyPr>
        <a:lstStyle/>
        <a:p>
          <a:pPr marL="228600" lvl="1" indent="-228600" algn="r" defTabSz="889000" rtl="1">
            <a:lnSpc>
              <a:spcPct val="90000"/>
            </a:lnSpc>
            <a:spcBef>
              <a:spcPct val="0"/>
            </a:spcBef>
            <a:spcAft>
              <a:spcPct val="15000"/>
            </a:spcAft>
            <a:buChar char="•"/>
          </a:pPr>
          <a:r>
            <a:rPr lang="he-IL" sz="2000" kern="1200" dirty="0"/>
            <a:t>שימוש ב-</a:t>
          </a:r>
          <a:r>
            <a:rPr lang="en-US" sz="2000" kern="1200" dirty="0"/>
            <a:t>DNS Cache Probing</a:t>
          </a:r>
          <a:r>
            <a:rPr lang="he-IL" sz="2000" kern="1200" dirty="0"/>
            <a:t> ב-45 מדינות בעולם</a:t>
          </a:r>
        </a:p>
      </dsp:txBody>
      <dsp:txXfrm rot="5400000">
        <a:off x="17225" y="2873517"/>
        <a:ext cx="10118376" cy="318405"/>
      </dsp:txXfrm>
    </dsp:sp>
    <dsp:sp modelId="{E5D5264E-4D86-4949-9852-2C99F25B3362}">
      <dsp:nvSpPr>
        <dsp:cNvPr id="0" name=""/>
        <dsp:cNvSpPr/>
      </dsp:nvSpPr>
      <dsp:spPr>
        <a:xfrm rot="5400000">
          <a:off x="10054173" y="3413746"/>
          <a:ext cx="542854" cy="379998"/>
        </a:xfrm>
        <a:prstGeom prst="chevron">
          <a:avLst/>
        </a:prstGeom>
        <a:solidFill>
          <a:schemeClr val="accent4">
            <a:hueOff val="8575779"/>
            <a:satOff val="-35680"/>
            <a:lumOff val="8407"/>
            <a:alphaOff val="0"/>
          </a:schemeClr>
        </a:solidFill>
        <a:ln w="12700" cap="flat" cmpd="sng" algn="ctr">
          <a:solidFill>
            <a:schemeClr val="accent4">
              <a:hueOff val="8575779"/>
              <a:satOff val="-35680"/>
              <a:lumOff val="840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rtl="1">
            <a:lnSpc>
              <a:spcPct val="90000"/>
            </a:lnSpc>
            <a:spcBef>
              <a:spcPct val="0"/>
            </a:spcBef>
            <a:spcAft>
              <a:spcPct val="35000"/>
            </a:spcAft>
            <a:buNone/>
          </a:pPr>
          <a:endParaRPr lang="he-IL" sz="1100" kern="1200" dirty="0"/>
        </a:p>
      </dsp:txBody>
      <dsp:txXfrm rot="-5400000">
        <a:off x="10135601" y="3522317"/>
        <a:ext cx="379998" cy="162856"/>
      </dsp:txXfrm>
    </dsp:sp>
    <dsp:sp modelId="{1B5DD45D-A437-4F10-8E54-AB64180D2B73}">
      <dsp:nvSpPr>
        <dsp:cNvPr id="0" name=""/>
        <dsp:cNvSpPr/>
      </dsp:nvSpPr>
      <dsp:spPr>
        <a:xfrm rot="16200000">
          <a:off x="4891372" y="-1559054"/>
          <a:ext cx="352855" cy="10135601"/>
        </a:xfrm>
        <a:prstGeom prst="round2SameRect">
          <a:avLst/>
        </a:prstGeom>
        <a:solidFill>
          <a:schemeClr val="lt1">
            <a:alpha val="90000"/>
            <a:hueOff val="0"/>
            <a:satOff val="0"/>
            <a:lumOff val="0"/>
            <a:alphaOff val="0"/>
          </a:schemeClr>
        </a:solidFill>
        <a:ln w="12700" cap="flat" cmpd="sng" algn="ctr">
          <a:solidFill>
            <a:schemeClr val="accent4">
              <a:hueOff val="8575779"/>
              <a:satOff val="-35680"/>
              <a:lumOff val="840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42240" bIns="12700" numCol="1" spcCol="1270" anchor="ctr" anchorCtr="0">
          <a:noAutofit/>
        </a:bodyPr>
        <a:lstStyle/>
        <a:p>
          <a:pPr marL="228600" lvl="1" indent="-228600" algn="r" defTabSz="889000" rtl="1">
            <a:lnSpc>
              <a:spcPct val="90000"/>
            </a:lnSpc>
            <a:spcBef>
              <a:spcPct val="0"/>
            </a:spcBef>
            <a:spcAft>
              <a:spcPct val="15000"/>
            </a:spcAft>
            <a:buChar char="•"/>
          </a:pPr>
          <a:r>
            <a:rPr lang="he-IL" sz="2000" kern="1200" dirty="0"/>
            <a:t>איתור הפעילות של </a:t>
          </a:r>
          <a:r>
            <a:rPr lang="he-IL" sz="2000" kern="1200" dirty="0" err="1"/>
            <a:t>פגסוס</a:t>
          </a:r>
          <a:r>
            <a:rPr lang="he-IL" sz="2000" kern="1200" dirty="0"/>
            <a:t>, המפעיל והמטרה הנפגעת</a:t>
          </a:r>
        </a:p>
      </dsp:txBody>
      <dsp:txXfrm rot="5400000">
        <a:off x="17225" y="3349543"/>
        <a:ext cx="10118376" cy="318405"/>
      </dsp:txXfrm>
    </dsp:sp>
    <dsp:sp modelId="{1EB68F78-CA8F-40C9-BFB6-57AB608793EA}">
      <dsp:nvSpPr>
        <dsp:cNvPr id="0" name=""/>
        <dsp:cNvSpPr/>
      </dsp:nvSpPr>
      <dsp:spPr>
        <a:xfrm rot="5400000">
          <a:off x="10054173" y="3889772"/>
          <a:ext cx="542854" cy="379998"/>
        </a:xfrm>
        <a:prstGeom prst="chevron">
          <a:avLst/>
        </a:prstGeom>
        <a:solidFill>
          <a:schemeClr val="accent4">
            <a:hueOff val="9800891"/>
            <a:satOff val="-40777"/>
            <a:lumOff val="9608"/>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rtl="1">
            <a:lnSpc>
              <a:spcPct val="90000"/>
            </a:lnSpc>
            <a:spcBef>
              <a:spcPct val="0"/>
            </a:spcBef>
            <a:spcAft>
              <a:spcPct val="35000"/>
            </a:spcAft>
            <a:buNone/>
          </a:pPr>
          <a:endParaRPr lang="he-IL" sz="1100" kern="1200" dirty="0"/>
        </a:p>
      </dsp:txBody>
      <dsp:txXfrm rot="-5400000">
        <a:off x="10135601" y="3998343"/>
        <a:ext cx="379998" cy="162856"/>
      </dsp:txXfrm>
    </dsp:sp>
    <dsp:sp modelId="{C7EEC187-717B-4463-B2E1-F8FA3E03E01B}">
      <dsp:nvSpPr>
        <dsp:cNvPr id="0" name=""/>
        <dsp:cNvSpPr/>
      </dsp:nvSpPr>
      <dsp:spPr>
        <a:xfrm rot="16200000">
          <a:off x="4891372" y="-1083028"/>
          <a:ext cx="352855" cy="10135601"/>
        </a:xfrm>
        <a:prstGeom prst="round2SameRect">
          <a:avLst/>
        </a:prstGeom>
        <a:solidFill>
          <a:schemeClr val="lt1">
            <a:alpha val="90000"/>
            <a:hueOff val="0"/>
            <a:satOff val="0"/>
            <a:lumOff val="0"/>
            <a:alphaOff val="0"/>
          </a:schemeClr>
        </a:solidFill>
        <a:ln w="12700" cap="flat" cmpd="sng" algn="ctr">
          <a:solidFill>
            <a:schemeClr val="accent4">
              <a:hueOff val="9800891"/>
              <a:satOff val="-40777"/>
              <a:lumOff val="960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42240" bIns="12700" numCol="1" spcCol="1270" anchor="ctr" anchorCtr="0">
          <a:noAutofit/>
        </a:bodyPr>
        <a:lstStyle/>
        <a:p>
          <a:pPr marL="228600" lvl="1" indent="-228600" algn="r" defTabSz="889000" rtl="1">
            <a:lnSpc>
              <a:spcPct val="90000"/>
            </a:lnSpc>
            <a:spcBef>
              <a:spcPct val="0"/>
            </a:spcBef>
            <a:spcAft>
              <a:spcPct val="15000"/>
            </a:spcAft>
            <a:buChar char="•"/>
          </a:pPr>
          <a:r>
            <a:rPr lang="he-IL" sz="2000" kern="1200" dirty="0"/>
            <a:t>פרסום תוצאות לציבור</a:t>
          </a:r>
        </a:p>
      </dsp:txBody>
      <dsp:txXfrm rot="5400000">
        <a:off x="17225" y="3825569"/>
        <a:ext cx="10118376" cy="318405"/>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260389C-3E56-089E-E97A-560F004BC1CB}"/>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3140B644-E7EE-4A66-0670-F7E8C0F512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24F3130E-2688-224F-F829-4911490C9CC0}"/>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5" name="מציין מיקום של כותרת תחתונה 4">
            <a:extLst>
              <a:ext uri="{FF2B5EF4-FFF2-40B4-BE49-F238E27FC236}">
                <a16:creationId xmlns:a16="http://schemas.microsoft.com/office/drawing/2014/main" id="{2F88E931-1222-5106-8A53-73BD25916219}"/>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1AFF4B91-F32E-6B20-2EF0-C8BBFB0010EC}"/>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1449012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2D289E7-D4FD-9C85-2837-D141C4B09378}"/>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CF2E0D22-812A-1CB9-1A2C-A4DBF40F4B0B}"/>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AC93640-02B9-65D9-2117-22F200E72917}"/>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5" name="מציין מיקום של כותרת תחתונה 4">
            <a:extLst>
              <a:ext uri="{FF2B5EF4-FFF2-40B4-BE49-F238E27FC236}">
                <a16:creationId xmlns:a16="http://schemas.microsoft.com/office/drawing/2014/main" id="{56E6B243-FFA1-AEA1-DDA2-38F0C8A3C054}"/>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1C06B1E-D9CE-A974-261A-531540F2F5D4}"/>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2799885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0B02551A-33EF-B361-0A43-250ADC6B9AC1}"/>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044145FC-0761-88E3-23A1-E764F8C453FD}"/>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27FEBEC6-E7EA-FF05-2FE8-6D3CDF00B887}"/>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5" name="מציין מיקום של כותרת תחתונה 4">
            <a:extLst>
              <a:ext uri="{FF2B5EF4-FFF2-40B4-BE49-F238E27FC236}">
                <a16:creationId xmlns:a16="http://schemas.microsoft.com/office/drawing/2014/main" id="{57989756-665A-A2F0-DCF6-DFC6ED683AD8}"/>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2CF9E8B-673C-8B0A-4FCD-C55A75E22D8B}"/>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633232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9C8FFCB-21D2-588C-4F13-88B297AFEBD7}"/>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254E176-EA92-6A21-9B91-6EB9E3E4857D}"/>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AA370E4-9D4B-D06A-623D-EE652FDC308D}"/>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5" name="מציין מיקום של כותרת תחתונה 4">
            <a:extLst>
              <a:ext uri="{FF2B5EF4-FFF2-40B4-BE49-F238E27FC236}">
                <a16:creationId xmlns:a16="http://schemas.microsoft.com/office/drawing/2014/main" id="{50244228-56CE-57F7-EAA1-476C2C0B3728}"/>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CE98036A-DB31-7B22-C8DF-28079CC5C6E5}"/>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286350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6E43AE4-A994-E11D-6E4F-51AF20D1141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A3118A91-6A4D-81FC-D9F6-5865200320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ABEF11F3-8EC8-31B4-8893-84F64C71EEE7}"/>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5" name="מציין מיקום של כותרת תחתונה 4">
            <a:extLst>
              <a:ext uri="{FF2B5EF4-FFF2-40B4-BE49-F238E27FC236}">
                <a16:creationId xmlns:a16="http://schemas.microsoft.com/office/drawing/2014/main" id="{9AD3DEE6-FF55-CB2C-A71D-AB0BDF7AFC82}"/>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0A543DB-2D29-26DA-7CFB-7975D92B35F3}"/>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4101260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F897DEE-E81B-237B-C0D5-44C313C15129}"/>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C19B791A-D5B4-FBF3-1B0A-ECECF21D753F}"/>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8CC3C7DF-9540-70F9-65B6-A199A3751280}"/>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49B0F1A7-65FF-BE0F-586F-24A09B49D582}"/>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6" name="מציין מיקום של כותרת תחתונה 5">
            <a:extLst>
              <a:ext uri="{FF2B5EF4-FFF2-40B4-BE49-F238E27FC236}">
                <a16:creationId xmlns:a16="http://schemas.microsoft.com/office/drawing/2014/main" id="{D89DE779-D637-327F-0DAF-DFAC6AB08E1F}"/>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DA4B65A7-BBA8-E812-758B-94512859A0FB}"/>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2645280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DB234C5-6EC9-9C8B-9692-01B80A327DF1}"/>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D6D4083B-1C45-5900-FEEA-BFFFF2F8BF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19D3D0C9-AC7E-DB36-F99A-A151A4774FDE}"/>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E1F256BA-BF71-ADC6-D507-F8179C3B22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41A28CDF-7540-B5A2-0111-4B12D2F608C2}"/>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3ADBDF17-D4BB-A708-E70B-8DF409C58716}"/>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8" name="מציין מיקום של כותרת תחתונה 7">
            <a:extLst>
              <a:ext uri="{FF2B5EF4-FFF2-40B4-BE49-F238E27FC236}">
                <a16:creationId xmlns:a16="http://schemas.microsoft.com/office/drawing/2014/main" id="{14636676-E16D-31A8-A5B7-84EF5EE8CA0B}"/>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5B556D86-AF74-33B1-9AEC-1239EEB54271}"/>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1335016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7FE86A3-1338-5ED7-9E6C-F1C07F021DCB}"/>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704EFB10-A1E2-662B-B929-C7DC352152E4}"/>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4" name="מציין מיקום של כותרת תחתונה 3">
            <a:extLst>
              <a:ext uri="{FF2B5EF4-FFF2-40B4-BE49-F238E27FC236}">
                <a16:creationId xmlns:a16="http://schemas.microsoft.com/office/drawing/2014/main" id="{8859CFF1-A508-ED55-5E40-89A1F55D513B}"/>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1A0B8684-12DD-98C1-858F-3E3306D1271C}"/>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871095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BB4DAEAC-2034-E75E-7183-79102DF1C77A}"/>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3" name="מציין מיקום של כותרת תחתונה 2">
            <a:extLst>
              <a:ext uri="{FF2B5EF4-FFF2-40B4-BE49-F238E27FC236}">
                <a16:creationId xmlns:a16="http://schemas.microsoft.com/office/drawing/2014/main" id="{118DB94A-41EB-0743-7EBF-7E44B7AD81B7}"/>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A3B5BD28-F795-635B-B86A-EF44B10E0CB9}"/>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496880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399F548-9AC5-36C0-1569-CA2127797CA0}"/>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ABE2117-5F2E-3B50-5B32-564C611948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57116E4C-D5C0-E2C9-CDFF-D0E8CDA89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22B16862-98A5-1153-D46C-4D7431DC5F24}"/>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6" name="מציין מיקום של כותרת תחתונה 5">
            <a:extLst>
              <a:ext uri="{FF2B5EF4-FFF2-40B4-BE49-F238E27FC236}">
                <a16:creationId xmlns:a16="http://schemas.microsoft.com/office/drawing/2014/main" id="{94344B32-EC21-6E5D-DFDE-A1D9E02281E0}"/>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16400467-5F11-5A3B-EFEF-A4EA4F4CDEA7}"/>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2525307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7B74E78-3B34-2B25-0D1F-7A1CC0D202F9}"/>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84EE18B9-FADB-DF95-8456-EC1481AA59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9BE3367A-02E4-58A4-9C2B-A63056DDC9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E4FF81A7-BD0A-4595-8EB6-6EBC608420F5}"/>
              </a:ext>
            </a:extLst>
          </p:cNvPr>
          <p:cNvSpPr>
            <a:spLocks noGrp="1"/>
          </p:cNvSpPr>
          <p:nvPr>
            <p:ph type="dt" sz="half" idx="10"/>
          </p:nvPr>
        </p:nvSpPr>
        <p:spPr/>
        <p:txBody>
          <a:bodyPr/>
          <a:lstStyle/>
          <a:p>
            <a:fld id="{B43D0B0F-FBE8-4583-B422-784021D88E34}" type="datetimeFigureOut">
              <a:rPr lang="he-IL" smtClean="0"/>
              <a:t>י"ג/אלול/תשפ"ב</a:t>
            </a:fld>
            <a:endParaRPr lang="he-IL"/>
          </a:p>
        </p:txBody>
      </p:sp>
      <p:sp>
        <p:nvSpPr>
          <p:cNvPr id="6" name="מציין מיקום של כותרת תחתונה 5">
            <a:extLst>
              <a:ext uri="{FF2B5EF4-FFF2-40B4-BE49-F238E27FC236}">
                <a16:creationId xmlns:a16="http://schemas.microsoft.com/office/drawing/2014/main" id="{2D72A6DC-3A64-B9B3-D41C-76628FCD3F3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4534309-D603-3C1C-77C8-BE1FC76D9AE1}"/>
              </a:ext>
            </a:extLst>
          </p:cNvPr>
          <p:cNvSpPr>
            <a:spLocks noGrp="1"/>
          </p:cNvSpPr>
          <p:nvPr>
            <p:ph type="sldNum" sz="quarter" idx="12"/>
          </p:nvPr>
        </p:nvSpPr>
        <p:spPr/>
        <p:txBody>
          <a:bodyPr/>
          <a:lstStyle/>
          <a:p>
            <a:fld id="{6B1EF526-94AE-4EBF-BE01-7A531B6472DD}" type="slidenum">
              <a:rPr lang="he-IL" smtClean="0"/>
              <a:t>‹#›</a:t>
            </a:fld>
            <a:endParaRPr lang="he-IL"/>
          </a:p>
        </p:txBody>
      </p:sp>
    </p:spTree>
    <p:extLst>
      <p:ext uri="{BB962C8B-B14F-4D97-AF65-F5344CB8AC3E}">
        <p14:creationId xmlns:p14="http://schemas.microsoft.com/office/powerpoint/2010/main" val="4286699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CE0D112F-61DB-0D95-2ADA-68BC47A6D90B}"/>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C339D93A-94BB-BE0D-9549-470EDD397240}"/>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B8E0960-B073-BD2D-2DA9-4DE600F29B20}"/>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B43D0B0F-FBE8-4583-B422-784021D88E34}" type="datetimeFigureOut">
              <a:rPr lang="he-IL" smtClean="0"/>
              <a:t>י"ג/אלול/תשפ"ב</a:t>
            </a:fld>
            <a:endParaRPr lang="he-IL"/>
          </a:p>
        </p:txBody>
      </p:sp>
      <p:sp>
        <p:nvSpPr>
          <p:cNvPr id="5" name="מציין מיקום של כותרת תחתונה 4">
            <a:extLst>
              <a:ext uri="{FF2B5EF4-FFF2-40B4-BE49-F238E27FC236}">
                <a16:creationId xmlns:a16="http://schemas.microsoft.com/office/drawing/2014/main" id="{C8BC2C35-6CC6-7F27-D319-F7F0B2308C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F2F89529-40E9-8BF2-768A-BFE3C7B356EB}"/>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6B1EF526-94AE-4EBF-BE01-7A531B6472DD}" type="slidenum">
              <a:rPr lang="he-IL" smtClean="0"/>
              <a:t>‹#›</a:t>
            </a:fld>
            <a:endParaRPr lang="he-IL"/>
          </a:p>
        </p:txBody>
      </p:sp>
    </p:spTree>
    <p:extLst>
      <p:ext uri="{BB962C8B-B14F-4D97-AF65-F5344CB8AC3E}">
        <p14:creationId xmlns:p14="http://schemas.microsoft.com/office/powerpoint/2010/main" val="7769316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citizenlab.ca/2018/09/hide-and-seek-tracking-nso-groups-pegasus-spyware-to-operations-in-45-countries/" TargetMode="External"/><Relationship Id="rId2" Type="http://schemas.openxmlformats.org/officeDocument/2006/relationships/hyperlink" Target="https://citizenlab.ca/2016/08/million-dollar-dissident-iphone-zero-day-nso-group-uae/" TargetMode="External"/><Relationship Id="rId1" Type="http://schemas.openxmlformats.org/officeDocument/2006/relationships/slideLayout" Target="../slideLayouts/slideLayout2.xml"/><Relationship Id="rId6" Type="http://schemas.openxmlformats.org/officeDocument/2006/relationships/hyperlink" Target="https://linux.die.net/man/1/fpdns" TargetMode="External"/><Relationship Id="rId5" Type="http://schemas.openxmlformats.org/officeDocument/2006/relationships/hyperlink" Target="https://www.researchgate.net/publication/262347575_Towards_passive_DNS_software_fingerprinting" TargetMode="External"/><Relationship Id="rId4" Type="http://schemas.openxmlformats.org/officeDocument/2006/relationships/hyperlink" Target="https://fingerprint.com/blog/what-is-tls-fingerprinting-transport-layer-security/"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1B47BA1-F68A-9BE0-ABAE-2DC4867F0324}"/>
              </a:ext>
            </a:extLst>
          </p:cNvPr>
          <p:cNvSpPr>
            <a:spLocks noGrp="1"/>
          </p:cNvSpPr>
          <p:nvPr>
            <p:ph type="ctrTitle"/>
          </p:nvPr>
        </p:nvSpPr>
        <p:spPr/>
        <p:txBody>
          <a:bodyPr/>
          <a:lstStyle/>
          <a:p>
            <a:r>
              <a:rPr lang="en-US" dirty="0"/>
              <a:t>DNS Fingerprinting</a:t>
            </a:r>
            <a:endParaRPr lang="he-IL" dirty="0"/>
          </a:p>
        </p:txBody>
      </p:sp>
      <p:sp>
        <p:nvSpPr>
          <p:cNvPr id="3" name="כותרת משנה 2">
            <a:extLst>
              <a:ext uri="{FF2B5EF4-FFF2-40B4-BE49-F238E27FC236}">
                <a16:creationId xmlns:a16="http://schemas.microsoft.com/office/drawing/2014/main" id="{E5C46E2B-B5F1-584C-8087-729FE91B5A47}"/>
              </a:ext>
            </a:extLst>
          </p:cNvPr>
          <p:cNvSpPr>
            <a:spLocks noGrp="1"/>
          </p:cNvSpPr>
          <p:nvPr>
            <p:ph type="subTitle" idx="1"/>
          </p:nvPr>
        </p:nvSpPr>
        <p:spPr>
          <a:xfrm>
            <a:off x="1524000" y="3602037"/>
            <a:ext cx="9144000" cy="2133599"/>
          </a:xfrm>
        </p:spPr>
        <p:txBody>
          <a:bodyPr>
            <a:normAutofit lnSpcReduction="10000"/>
          </a:bodyPr>
          <a:lstStyle/>
          <a:p>
            <a:r>
              <a:rPr lang="he-IL" dirty="0"/>
              <a:t>גלעד ליבשיץ</a:t>
            </a:r>
          </a:p>
          <a:p>
            <a:r>
              <a:rPr lang="he-IL" dirty="0"/>
              <a:t>דוד </a:t>
            </a:r>
            <a:r>
              <a:rPr lang="he-IL" dirty="0" err="1"/>
              <a:t>יחביץ</a:t>
            </a:r>
            <a:r>
              <a:rPr lang="he-IL" dirty="0"/>
              <a:t>'</a:t>
            </a:r>
          </a:p>
          <a:p>
            <a:r>
              <a:rPr lang="he-IL" dirty="0"/>
              <a:t>אירית ענבר</a:t>
            </a:r>
          </a:p>
          <a:p>
            <a:endParaRPr lang="he-IL" dirty="0"/>
          </a:p>
          <a:p>
            <a:r>
              <a:rPr lang="he-IL" dirty="0"/>
              <a:t>מנחה –מרדכי </a:t>
            </a:r>
            <a:r>
              <a:rPr lang="he-IL" dirty="0" err="1"/>
              <a:t>חגיז</a:t>
            </a:r>
            <a:endParaRPr lang="he-IL" dirty="0"/>
          </a:p>
        </p:txBody>
      </p:sp>
    </p:spTree>
    <p:extLst>
      <p:ext uri="{BB962C8B-B14F-4D97-AF65-F5344CB8AC3E}">
        <p14:creationId xmlns:p14="http://schemas.microsoft.com/office/powerpoint/2010/main" val="1247399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28D2B1B-654F-ABE3-E7F9-42E52380CD0B}"/>
              </a:ext>
            </a:extLst>
          </p:cNvPr>
          <p:cNvSpPr>
            <a:spLocks noGrp="1"/>
          </p:cNvSpPr>
          <p:nvPr>
            <p:ph type="title"/>
          </p:nvPr>
        </p:nvSpPr>
        <p:spPr/>
        <p:txBody>
          <a:bodyPr/>
          <a:lstStyle/>
          <a:p>
            <a:pPr algn="ctr"/>
            <a:r>
              <a:rPr lang="en-US" dirty="0"/>
              <a:t>The Finger Prints</a:t>
            </a:r>
            <a:endParaRPr lang="he-IL" dirty="0"/>
          </a:p>
        </p:txBody>
      </p:sp>
      <p:sp>
        <p:nvSpPr>
          <p:cNvPr id="3" name="מציין מיקום תוכן 2">
            <a:extLst>
              <a:ext uri="{FF2B5EF4-FFF2-40B4-BE49-F238E27FC236}">
                <a16:creationId xmlns:a16="http://schemas.microsoft.com/office/drawing/2014/main" id="{18993E9E-BB2A-E399-097D-68381CC49FFB}"/>
              </a:ext>
            </a:extLst>
          </p:cNvPr>
          <p:cNvSpPr>
            <a:spLocks noGrp="1"/>
          </p:cNvSpPr>
          <p:nvPr>
            <p:ph idx="1"/>
          </p:nvPr>
        </p:nvSpPr>
        <p:spPr>
          <a:xfrm>
            <a:off x="838200" y="1809560"/>
            <a:ext cx="10515600" cy="4351338"/>
          </a:xfrm>
        </p:spPr>
        <p:txBody>
          <a:bodyPr>
            <a:noAutofit/>
          </a:bodyPr>
          <a:lstStyle/>
          <a:p>
            <a:pPr algn="r" rtl="1">
              <a:lnSpc>
                <a:spcPct val="115000"/>
              </a:lnSpc>
            </a:pPr>
            <a:r>
              <a:rPr lang="he-IL" sz="1800" dirty="0">
                <a:effectLst/>
                <a:latin typeface="Arial" panose="020B0604020202020204" pitchFamily="34" charset="0"/>
                <a:ea typeface="Arial" panose="020B0604020202020204" pitchFamily="34" charset="0"/>
              </a:rPr>
              <a:t>טביעת אצבע ראשונה נמצאה ב-</a:t>
            </a:r>
            <a:r>
              <a:rPr lang="en-US" sz="1800" dirty="0">
                <a:effectLst/>
                <a:latin typeface="Arial" panose="020B0604020202020204" pitchFamily="34" charset="0"/>
                <a:ea typeface="Arial" panose="020B0604020202020204" pitchFamily="34" charset="0"/>
              </a:rPr>
              <a:t>TLS - transport layer security</a:t>
            </a:r>
            <a:r>
              <a:rPr lang="he-IL" sz="1800" dirty="0">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algn="r" rtl="1">
              <a:lnSpc>
                <a:spcPct val="115000"/>
              </a:lnSpc>
            </a:pPr>
            <a:r>
              <a:rPr lang="en-US" sz="1800" dirty="0">
                <a:effectLst/>
                <a:latin typeface="Arial" panose="020B0604020202020204" pitchFamily="34" charset="0"/>
                <a:ea typeface="Arial" panose="020B0604020202020204" pitchFamily="34" charset="0"/>
              </a:rPr>
              <a:t>TLS</a:t>
            </a:r>
            <a:r>
              <a:rPr lang="he-IL" sz="1800" dirty="0">
                <a:effectLst/>
                <a:latin typeface="Arial" panose="020B0604020202020204" pitchFamily="34" charset="0"/>
                <a:ea typeface="Arial" panose="020B0604020202020204" pitchFamily="34" charset="0"/>
              </a:rPr>
              <a:t>, הוא פרוטוקול להצפנת תקשורת מבוססת </a:t>
            </a:r>
            <a:r>
              <a:rPr lang="en-US" sz="1800" dirty="0">
                <a:effectLst/>
                <a:latin typeface="Arial" panose="020B0604020202020204" pitchFamily="34" charset="0"/>
                <a:ea typeface="Arial" panose="020B0604020202020204" pitchFamily="34" charset="0"/>
              </a:rPr>
              <a:t>web</a:t>
            </a:r>
            <a:r>
              <a:rPr lang="he-IL" sz="1800" dirty="0">
                <a:effectLst/>
                <a:latin typeface="Arial" panose="020B0604020202020204" pitchFamily="34" charset="0"/>
                <a:ea typeface="Arial" panose="020B0604020202020204" pitchFamily="34" charset="0"/>
              </a:rPr>
              <a:t> בין הלקוח לשרת, בעזרת חבילות ואלגוריתמי הצפנה שונים.</a:t>
            </a:r>
          </a:p>
          <a:p>
            <a:pPr algn="r" rtl="1">
              <a:lnSpc>
                <a:spcPct val="115000"/>
              </a:lnSpc>
            </a:pPr>
            <a:r>
              <a:rPr lang="he-IL" sz="1800" dirty="0">
                <a:effectLst/>
                <a:latin typeface="Arial" panose="020B0604020202020204" pitchFamily="34" charset="0"/>
                <a:ea typeface="Arial" panose="020B0604020202020204" pitchFamily="34" charset="0"/>
              </a:rPr>
              <a:t>לאחר סיום חיבור </a:t>
            </a:r>
            <a:r>
              <a:rPr lang="en-US" sz="1800" dirty="0">
                <a:effectLst/>
                <a:latin typeface="Arial" panose="020B0604020202020204" pitchFamily="34" charset="0"/>
                <a:ea typeface="Arial" panose="020B0604020202020204" pitchFamily="34" charset="0"/>
              </a:rPr>
              <a:t>TCP</a:t>
            </a:r>
            <a:r>
              <a:rPr lang="he-IL" sz="1800" dirty="0">
                <a:effectLst/>
                <a:latin typeface="Arial" panose="020B0604020202020204" pitchFamily="34" charset="0"/>
                <a:ea typeface="Arial" panose="020B0604020202020204" pitchFamily="34" charset="0"/>
              </a:rPr>
              <a:t> מתבצעת גם לחיצת יד של </a:t>
            </a:r>
            <a:r>
              <a:rPr lang="en-US" sz="1800" dirty="0">
                <a:effectLst/>
                <a:latin typeface="Arial" panose="020B0604020202020204" pitchFamily="34" charset="0"/>
                <a:ea typeface="Arial" panose="020B0604020202020204" pitchFamily="34" charset="0"/>
              </a:rPr>
              <a:t>TLS</a:t>
            </a:r>
            <a:r>
              <a:rPr lang="he-IL" sz="1800" dirty="0">
                <a:effectLst/>
                <a:latin typeface="Arial" panose="020B0604020202020204" pitchFamily="34" charset="0"/>
                <a:ea typeface="Arial" panose="020B0604020202020204" pitchFamily="34" charset="0"/>
              </a:rPr>
              <a:t>:</a:t>
            </a:r>
            <a:endParaRPr lang="en-US" sz="1800" dirty="0">
              <a:latin typeface="Arial" panose="020B0604020202020204" pitchFamily="34" charset="0"/>
              <a:ea typeface="Arial" panose="020B0604020202020204" pitchFamily="34" charset="0"/>
            </a:endParaRPr>
          </a:p>
          <a:p>
            <a:pPr marL="800100" lvl="1" indent="-342900">
              <a:lnSpc>
                <a:spcPct val="115000"/>
              </a:lnSpc>
              <a:buFont typeface="+mj-lt"/>
              <a:buAutoNum type="arabicPeriod"/>
            </a:pPr>
            <a:r>
              <a:rPr lang="he-IL" sz="1800" dirty="0">
                <a:effectLst/>
                <a:latin typeface="Arial" panose="020B0604020202020204" pitchFamily="34" charset="0"/>
                <a:ea typeface="Arial" panose="020B0604020202020204" pitchFamily="34" charset="0"/>
              </a:rPr>
              <a:t>מצד הלקוח נשלחת הודעת </a:t>
            </a:r>
            <a:r>
              <a:rPr lang="en-US" sz="1800" dirty="0">
                <a:effectLst/>
                <a:latin typeface="Arial" panose="020B0604020202020204" pitchFamily="34" charset="0"/>
                <a:ea typeface="Arial" panose="020B0604020202020204" pitchFamily="34" charset="0"/>
              </a:rPr>
              <a:t>client hello</a:t>
            </a:r>
            <a:r>
              <a:rPr lang="he-IL" sz="1800" dirty="0">
                <a:effectLst/>
                <a:latin typeface="Arial" panose="020B0604020202020204" pitchFamily="34" charset="0"/>
                <a:ea typeface="Arial" panose="020B0604020202020204" pitchFamily="34" charset="0"/>
              </a:rPr>
              <a:t> עם פרטי ההצפנה שמתאימים לו.</a:t>
            </a:r>
          </a:p>
          <a:p>
            <a:pPr marL="800100" lvl="1" indent="-342900">
              <a:lnSpc>
                <a:spcPct val="115000"/>
              </a:lnSpc>
              <a:buFont typeface="+mj-lt"/>
              <a:buAutoNum type="arabicPeriod"/>
            </a:pPr>
            <a:r>
              <a:rPr lang="he-IL" sz="1800" dirty="0">
                <a:effectLst/>
                <a:latin typeface="Arial" panose="020B0604020202020204" pitchFamily="34" charset="0"/>
                <a:ea typeface="Arial" panose="020B0604020202020204" pitchFamily="34" charset="0"/>
              </a:rPr>
              <a:t>השרת מנתח את ההודעה, משווה בין רשימת </a:t>
            </a:r>
            <a:r>
              <a:rPr lang="he-IL" sz="1800" dirty="0" err="1">
                <a:effectLst/>
                <a:latin typeface="Arial" panose="020B0604020202020204" pitchFamily="34" charset="0"/>
                <a:ea typeface="Arial" panose="020B0604020202020204" pitchFamily="34" charset="0"/>
              </a:rPr>
              <a:t>ההצפנות</a:t>
            </a:r>
            <a:r>
              <a:rPr lang="he-IL" sz="1800" dirty="0">
                <a:effectLst/>
                <a:latin typeface="Arial" panose="020B0604020202020204" pitchFamily="34" charset="0"/>
                <a:ea typeface="Arial" panose="020B0604020202020204" pitchFamily="34" charset="0"/>
              </a:rPr>
              <a:t> של הלקוח לרשימת </a:t>
            </a:r>
            <a:r>
              <a:rPr lang="he-IL" sz="1800" dirty="0" err="1">
                <a:effectLst/>
                <a:latin typeface="Arial" panose="020B0604020202020204" pitchFamily="34" charset="0"/>
                <a:ea typeface="Arial" panose="020B0604020202020204" pitchFamily="34" charset="0"/>
              </a:rPr>
              <a:t>הצפנות</a:t>
            </a:r>
            <a:r>
              <a:rPr lang="he-IL" sz="1800" dirty="0">
                <a:effectLst/>
                <a:latin typeface="Arial" panose="020B0604020202020204" pitchFamily="34" charset="0"/>
                <a:ea typeface="Arial" panose="020B0604020202020204" pitchFamily="34" charset="0"/>
              </a:rPr>
              <a:t> שהשרת תומך בהם ושולח בחזרה הודעת </a:t>
            </a:r>
            <a:r>
              <a:rPr lang="en-US" sz="1800" dirty="0">
                <a:effectLst/>
                <a:latin typeface="Arial" panose="020B0604020202020204" pitchFamily="34" charset="0"/>
                <a:ea typeface="Arial" panose="020B0604020202020204" pitchFamily="34" charset="0"/>
              </a:rPr>
              <a:t>server hello</a:t>
            </a:r>
            <a:r>
              <a:rPr lang="he-IL" sz="1800" dirty="0">
                <a:effectLst/>
                <a:latin typeface="Arial" panose="020B0604020202020204" pitchFamily="34" charset="0"/>
                <a:ea typeface="Arial" panose="020B0604020202020204" pitchFamily="34" charset="0"/>
              </a:rPr>
              <a:t>.</a:t>
            </a:r>
            <a:endParaRPr lang="en-US" sz="1800" dirty="0">
              <a:latin typeface="Arial" panose="020B0604020202020204" pitchFamily="34" charset="0"/>
              <a:ea typeface="Arial" panose="020B0604020202020204" pitchFamily="34" charset="0"/>
            </a:endParaRPr>
          </a:p>
          <a:p>
            <a:pPr marL="800100" lvl="1" indent="-342900">
              <a:lnSpc>
                <a:spcPct val="115000"/>
              </a:lnSpc>
              <a:buFont typeface="+mj-lt"/>
              <a:buAutoNum type="arabicPeriod"/>
            </a:pPr>
            <a:r>
              <a:rPr lang="he-IL" sz="1800" dirty="0">
                <a:effectLst/>
                <a:latin typeface="Arial" panose="020B0604020202020204" pitchFamily="34" charset="0"/>
                <a:ea typeface="Arial" panose="020B0604020202020204" pitchFamily="34" charset="0"/>
              </a:rPr>
              <a:t>ולאחר שליחת פרטים נוספים וביצוע בדיקות בין שני הצדדים מסתיימת לחיצת יד של </a:t>
            </a:r>
            <a:r>
              <a:rPr lang="en-US" sz="1800" dirty="0">
                <a:effectLst/>
                <a:latin typeface="Arial" panose="020B0604020202020204" pitchFamily="34" charset="0"/>
                <a:ea typeface="Arial" panose="020B0604020202020204" pitchFamily="34" charset="0"/>
              </a:rPr>
              <a:t>TLS</a:t>
            </a:r>
            <a:r>
              <a:rPr lang="he-IL" sz="1800" dirty="0">
                <a:effectLst/>
                <a:latin typeface="Arial" panose="020B0604020202020204" pitchFamily="34" charset="0"/>
                <a:ea typeface="Arial" panose="020B0604020202020204" pitchFamily="34" charset="0"/>
              </a:rPr>
              <a:t> כאשר השרת והלקוח מתואמים עם שיטות ההצפנה.</a:t>
            </a:r>
          </a:p>
          <a:p>
            <a:pPr algn="r" rtl="1">
              <a:lnSpc>
                <a:spcPct val="115000"/>
              </a:lnSpc>
            </a:pPr>
            <a:r>
              <a:rPr lang="he-IL" sz="1800" dirty="0">
                <a:effectLst/>
                <a:latin typeface="Arial" panose="020B0604020202020204" pitchFamily="34" charset="0"/>
                <a:ea typeface="Arial" panose="020B0604020202020204" pitchFamily="34" charset="0"/>
              </a:rPr>
              <a:t>בהודעות שמתחלפות בין הלקוח לשרת וההפך יש שדה של רשימת </a:t>
            </a:r>
            <a:r>
              <a:rPr lang="he-IL" sz="1800" dirty="0" err="1">
                <a:effectLst/>
                <a:latin typeface="Arial" panose="020B0604020202020204" pitchFamily="34" charset="0"/>
                <a:ea typeface="Arial" panose="020B0604020202020204" pitchFamily="34" charset="0"/>
              </a:rPr>
              <a:t>הצפנות</a:t>
            </a:r>
            <a:r>
              <a:rPr lang="he-IL" sz="1800" dirty="0">
                <a:effectLst/>
                <a:latin typeface="Arial" panose="020B0604020202020204" pitchFamily="34" charset="0"/>
                <a:ea typeface="Arial" panose="020B0604020202020204" pitchFamily="34" charset="0"/>
              </a:rPr>
              <a:t> - הרשימה תלויה בספריות </a:t>
            </a:r>
            <a:r>
              <a:rPr lang="en-US" sz="1800" dirty="0">
                <a:effectLst/>
                <a:latin typeface="Arial" panose="020B0604020202020204" pitchFamily="34" charset="0"/>
                <a:ea typeface="Arial" panose="020B0604020202020204" pitchFamily="34" charset="0"/>
              </a:rPr>
              <a:t>TLS</a:t>
            </a:r>
            <a:r>
              <a:rPr lang="he-IL" sz="1800" dirty="0">
                <a:effectLst/>
                <a:latin typeface="Arial" panose="020B0604020202020204" pitchFamily="34" charset="0"/>
                <a:ea typeface="Arial" panose="020B0604020202020204" pitchFamily="34" charset="0"/>
              </a:rPr>
              <a:t> שונות.</a:t>
            </a:r>
          </a:p>
          <a:p>
            <a:pPr algn="r" rtl="1">
              <a:lnSpc>
                <a:spcPct val="115000"/>
              </a:lnSpc>
            </a:pPr>
            <a:r>
              <a:rPr lang="he-IL" sz="1800" dirty="0">
                <a:effectLst/>
                <a:latin typeface="Arial" panose="020B0604020202020204" pitchFamily="34" charset="0"/>
                <a:ea typeface="Arial" panose="020B0604020202020204" pitchFamily="34" charset="0"/>
              </a:rPr>
              <a:t>לפיכך ניתן לבנות טביעות אצבע לפי ה-</a:t>
            </a:r>
            <a:r>
              <a:rPr lang="en-US" sz="1800" dirty="0">
                <a:effectLst/>
                <a:latin typeface="Arial" panose="020B0604020202020204" pitchFamily="34" charset="0"/>
                <a:ea typeface="Arial" panose="020B0604020202020204" pitchFamily="34" charset="0"/>
              </a:rPr>
              <a:t>TLS</a:t>
            </a:r>
            <a:r>
              <a:rPr lang="he-IL" sz="1800" dirty="0">
                <a:effectLst/>
                <a:latin typeface="Arial" panose="020B0604020202020204" pitchFamily="34" charset="0"/>
                <a:ea typeface="Arial" panose="020B0604020202020204" pitchFamily="34" charset="0"/>
              </a:rPr>
              <a:t> והספריות הנמצאות של שרת או לקוח בהשוואה לאותם ספריות, ולהתאים </a:t>
            </a:r>
            <a:r>
              <a:rPr lang="en-US" sz="1800" dirty="0">
                <a:effectLst/>
                <a:latin typeface="Arial" panose="020B0604020202020204" pitchFamily="34" charset="0"/>
                <a:ea typeface="Arial" panose="020B0604020202020204" pitchFamily="34" charset="0"/>
              </a:rPr>
              <a:t>hosts</a:t>
            </a:r>
            <a:r>
              <a:rPr lang="he-IL" sz="1800" dirty="0">
                <a:effectLst/>
                <a:latin typeface="Arial" panose="020B0604020202020204" pitchFamily="34" charset="0"/>
                <a:ea typeface="Arial" panose="020B0604020202020204" pitchFamily="34" charset="0"/>
              </a:rPr>
              <a:t> ושרתים לפי ספריית ה-</a:t>
            </a:r>
            <a:r>
              <a:rPr lang="en-US" sz="1800" dirty="0">
                <a:effectLst/>
                <a:latin typeface="Arial" panose="020B0604020202020204" pitchFamily="34" charset="0"/>
                <a:ea typeface="Arial" panose="020B0604020202020204" pitchFamily="34" charset="0"/>
              </a:rPr>
              <a:t>TLS</a:t>
            </a:r>
            <a:r>
              <a:rPr lang="he-IL" sz="1800" dirty="0">
                <a:effectLst/>
                <a:latin typeface="Arial" panose="020B0604020202020204" pitchFamily="34" charset="0"/>
                <a:ea typeface="Arial" panose="020B0604020202020204" pitchFamily="34" charset="0"/>
              </a:rPr>
              <a:t>.  לפי פרטי השדות בתקשורת של </a:t>
            </a:r>
            <a:r>
              <a:rPr lang="en-US" sz="1800" dirty="0">
                <a:effectLst/>
                <a:latin typeface="Arial" panose="020B0604020202020204" pitchFamily="34" charset="0"/>
                <a:ea typeface="Arial" panose="020B0604020202020204" pitchFamily="34" charset="0"/>
              </a:rPr>
              <a:t>TLS handshake</a:t>
            </a:r>
            <a:r>
              <a:rPr lang="he-IL" sz="1800" dirty="0">
                <a:effectLst/>
                <a:latin typeface="Arial" panose="020B0604020202020204" pitchFamily="34" charset="0"/>
                <a:ea typeface="Arial" panose="020B0604020202020204" pitchFamily="34" charset="0"/>
              </a:rPr>
              <a:t> המעבדה הצליחה לבנות טביעת אצבע.</a:t>
            </a:r>
            <a:endParaRPr lang="he-IL" sz="1800" dirty="0">
              <a:effectLst/>
              <a:ea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40536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E0E8033-36C4-89AA-EAC0-E8981C53D23F}"/>
              </a:ext>
            </a:extLst>
          </p:cNvPr>
          <p:cNvSpPr>
            <a:spLocks noGrp="1"/>
          </p:cNvSpPr>
          <p:nvPr>
            <p:ph type="title"/>
          </p:nvPr>
        </p:nvSpPr>
        <p:spPr/>
        <p:txBody>
          <a:bodyPr/>
          <a:lstStyle/>
          <a:p>
            <a:pPr algn="ctr"/>
            <a:r>
              <a:rPr lang="en-US" dirty="0"/>
              <a:t>The Finger Prints</a:t>
            </a:r>
            <a:endParaRPr lang="he-IL" dirty="0"/>
          </a:p>
        </p:txBody>
      </p:sp>
      <p:sp>
        <p:nvSpPr>
          <p:cNvPr id="3" name="מציין מיקום תוכן 2">
            <a:extLst>
              <a:ext uri="{FF2B5EF4-FFF2-40B4-BE49-F238E27FC236}">
                <a16:creationId xmlns:a16="http://schemas.microsoft.com/office/drawing/2014/main" id="{045F344B-F9BC-1E76-BD96-74B50021F529}"/>
              </a:ext>
            </a:extLst>
          </p:cNvPr>
          <p:cNvSpPr>
            <a:spLocks noGrp="1"/>
          </p:cNvSpPr>
          <p:nvPr>
            <p:ph idx="1"/>
          </p:nvPr>
        </p:nvSpPr>
        <p:spPr/>
        <p:txBody>
          <a:bodyPr/>
          <a:lstStyle/>
          <a:p>
            <a:r>
              <a:rPr lang="he-IL" sz="1800" dirty="0">
                <a:effectLst/>
                <a:ea typeface="Arial" panose="020B0604020202020204" pitchFamily="34" charset="0"/>
                <a:cs typeface="Arial" panose="020B0604020202020204" pitchFamily="34" charset="0"/>
              </a:rPr>
              <a:t>שתי טביעות אצבע נוספות הציגו הגדרות </a:t>
            </a:r>
            <a:r>
              <a:rPr lang="he-IL" sz="1800" dirty="0" err="1">
                <a:effectLst/>
                <a:ea typeface="Arial" panose="020B0604020202020204" pitchFamily="34" charset="0"/>
                <a:cs typeface="Arial" panose="020B0604020202020204" pitchFamily="34" charset="0"/>
              </a:rPr>
              <a:t>קונפיגורציות</a:t>
            </a:r>
            <a:r>
              <a:rPr lang="he-IL" sz="1800" dirty="0">
                <a:effectLst/>
                <a:ea typeface="Arial" panose="020B0604020202020204" pitchFamily="34" charset="0"/>
                <a:cs typeface="Arial" panose="020B0604020202020204" pitchFamily="34" charset="0"/>
              </a:rPr>
              <a:t> שונות שצפו במהלך הסריקות – לצערנו נתונים נוספים עליהם לא פורסמו מסיבות שיפורטו בהמשך.</a:t>
            </a:r>
          </a:p>
          <a:p>
            <a:r>
              <a:rPr lang="he-IL" sz="1800" dirty="0">
                <a:effectLst/>
                <a:ea typeface="Arial" panose="020B0604020202020204" pitchFamily="34" charset="0"/>
                <a:cs typeface="Arial" panose="020B0604020202020204" pitchFamily="34" charset="0"/>
              </a:rPr>
              <a:t>אם שרת מתאים לטביעת אצבע 1 ולאחת מהטביעות 2 או 3 השרת מוגדר כחלק ממבנה </a:t>
            </a:r>
            <a:r>
              <a:rPr lang="he-IL" sz="1800" dirty="0" err="1">
                <a:effectLst/>
                <a:ea typeface="Arial" panose="020B0604020202020204" pitchFamily="34" charset="0"/>
                <a:cs typeface="Arial" panose="020B0604020202020204" pitchFamily="34" charset="0"/>
              </a:rPr>
              <a:t>פגסוס</a:t>
            </a:r>
            <a:r>
              <a:rPr lang="he-IL" sz="1800" dirty="0">
                <a:effectLst/>
                <a:ea typeface="Arial" panose="020B0604020202020204" pitchFamily="34" charset="0"/>
                <a:cs typeface="Arial" panose="020B0604020202020204" pitchFamily="34" charset="0"/>
              </a:rPr>
              <a:t> של קבוצת </a:t>
            </a:r>
            <a:r>
              <a:rPr lang="en-US" sz="1800" dirty="0">
                <a:effectLst/>
                <a:latin typeface="Arial" panose="020B0604020202020204" pitchFamily="34" charset="0"/>
                <a:ea typeface="Arial" panose="020B0604020202020204" pitchFamily="34" charset="0"/>
              </a:rPr>
              <a:t>NSO</a:t>
            </a:r>
            <a:r>
              <a:rPr lang="he-IL" sz="1800" dirty="0">
                <a:effectLst/>
                <a:ea typeface="Arial" panose="020B0604020202020204" pitchFamily="34" charset="0"/>
                <a:cs typeface="Arial" panose="020B0604020202020204" pitchFamily="34" charset="0"/>
              </a:rPr>
              <a:t>.</a:t>
            </a:r>
          </a:p>
          <a:p>
            <a:r>
              <a:rPr lang="he-IL" sz="1800" dirty="0">
                <a:effectLst/>
                <a:ea typeface="Arial" panose="020B0604020202020204" pitchFamily="34" charset="0"/>
                <a:cs typeface="Arial" panose="020B0604020202020204" pitchFamily="34" charset="0"/>
              </a:rPr>
              <a:t>הם השתמשו בטכניקת </a:t>
            </a:r>
            <a:r>
              <a:rPr lang="en-US" sz="1800" dirty="0" err="1">
                <a:effectLst/>
                <a:latin typeface="Arial" panose="020B0604020202020204" pitchFamily="34" charset="0"/>
                <a:ea typeface="Arial" panose="020B0604020202020204" pitchFamily="34" charset="0"/>
              </a:rPr>
              <a:t>athena</a:t>
            </a:r>
            <a:r>
              <a:rPr lang="he-IL" sz="1800" dirty="0">
                <a:effectLst/>
                <a:ea typeface="Arial" panose="020B0604020202020204" pitchFamily="34" charset="0"/>
                <a:cs typeface="Arial" panose="020B0604020202020204" pitchFamily="34" charset="0"/>
              </a:rPr>
              <a:t> כדי לקבץ את התוצאות ל 36 קבוצות שונות.</a:t>
            </a:r>
          </a:p>
          <a:p>
            <a:r>
              <a:rPr lang="he-IL" sz="1800" dirty="0">
                <a:effectLst/>
                <a:ea typeface="Arial" panose="020B0604020202020204" pitchFamily="34" charset="0"/>
                <a:cs typeface="Arial" panose="020B0604020202020204" pitchFamily="34" charset="0"/>
              </a:rPr>
              <a:t>כל קבוצה מייצגת מפעיל של </a:t>
            </a:r>
            <a:r>
              <a:rPr lang="he-IL" sz="1800" dirty="0" err="1">
                <a:effectLst/>
                <a:ea typeface="Arial" panose="020B0604020202020204" pitchFamily="34" charset="0"/>
                <a:cs typeface="Arial" panose="020B0604020202020204" pitchFamily="34" charset="0"/>
              </a:rPr>
              <a:t>פגסוס</a:t>
            </a:r>
            <a:r>
              <a:rPr lang="he-IL" sz="1800" dirty="0">
                <a:effectLst/>
                <a:ea typeface="Arial" panose="020B0604020202020204" pitchFamily="34" charset="0"/>
                <a:cs typeface="Arial" panose="020B0604020202020204" pitchFamily="34" charset="0"/>
              </a:rPr>
              <a:t> אך עלולה לייצג מערכות הדגמה ובדיקות.</a:t>
            </a:r>
          </a:p>
          <a:p>
            <a:pPr marL="0" indent="0">
              <a:buNone/>
            </a:pPr>
            <a:endParaRPr lang="he-IL" sz="1800" dirty="0">
              <a:effectLst/>
              <a:ea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19223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AC304A2-896D-964D-7964-662117FF0028}"/>
              </a:ext>
            </a:extLst>
          </p:cNvPr>
          <p:cNvSpPr>
            <a:spLocks noGrp="1"/>
          </p:cNvSpPr>
          <p:nvPr>
            <p:ph type="title"/>
          </p:nvPr>
        </p:nvSpPr>
        <p:spPr/>
        <p:txBody>
          <a:bodyPr/>
          <a:lstStyle/>
          <a:p>
            <a:pPr algn="ctr"/>
            <a:r>
              <a:rPr lang="en-US" dirty="0"/>
              <a:t>Now To The Lab</a:t>
            </a:r>
            <a:endParaRPr lang="he-IL" dirty="0"/>
          </a:p>
        </p:txBody>
      </p:sp>
      <p:sp>
        <p:nvSpPr>
          <p:cNvPr id="3" name="מציין מיקום תוכן 2">
            <a:extLst>
              <a:ext uri="{FF2B5EF4-FFF2-40B4-BE49-F238E27FC236}">
                <a16:creationId xmlns:a16="http://schemas.microsoft.com/office/drawing/2014/main" id="{8D145BFD-2171-8B0E-8501-97C25219EA53}"/>
              </a:ext>
            </a:extLst>
          </p:cNvPr>
          <p:cNvSpPr>
            <a:spLocks noGrp="1"/>
          </p:cNvSpPr>
          <p:nvPr>
            <p:ph idx="1"/>
          </p:nvPr>
        </p:nvSpPr>
        <p:spPr/>
        <p:txBody>
          <a:bodyPr/>
          <a:lstStyle/>
          <a:p>
            <a:r>
              <a:rPr lang="he-IL" sz="2000" dirty="0">
                <a:effectLst/>
                <a:latin typeface="Arial" panose="020B0604020202020204" pitchFamily="34" charset="0"/>
                <a:ea typeface="Arial" panose="020B0604020202020204" pitchFamily="34" charset="0"/>
              </a:rPr>
              <a:t>לבסוף, לאחר שהצליחו להשיג את הרשימות של שרתי ה-</a:t>
            </a:r>
            <a:r>
              <a:rPr lang="en-US" sz="2000" dirty="0">
                <a:effectLst/>
                <a:latin typeface="Arial" panose="020B0604020202020204" pitchFamily="34" charset="0"/>
                <a:ea typeface="Arial" panose="020B0604020202020204" pitchFamily="34" charset="0"/>
              </a:rPr>
              <a:t>NSO</a:t>
            </a:r>
            <a:r>
              <a:rPr lang="he-IL" sz="2000" dirty="0">
                <a:effectLst/>
                <a:latin typeface="Arial" panose="020B0604020202020204" pitchFamily="34" charset="0"/>
                <a:ea typeface="Arial" panose="020B0604020202020204" pitchFamily="34" charset="0"/>
              </a:rPr>
              <a:t>, "</a:t>
            </a:r>
            <a:r>
              <a:rPr lang="he-IL" sz="2000" dirty="0" err="1">
                <a:effectLst/>
                <a:latin typeface="Arial" panose="020B0604020202020204" pitchFamily="34" charset="0"/>
                <a:ea typeface="Arial" panose="020B0604020202020204" pitchFamily="34" charset="0"/>
              </a:rPr>
              <a:t>סיטיזן</a:t>
            </a:r>
            <a:r>
              <a:rPr lang="he-IL" sz="2000" dirty="0">
                <a:effectLst/>
                <a:latin typeface="Arial" panose="020B0604020202020204" pitchFamily="34" charset="0"/>
                <a:ea typeface="Arial" panose="020B0604020202020204" pitchFamily="34" charset="0"/>
              </a:rPr>
              <a:t> לאב" השתמשו </a:t>
            </a:r>
            <a:br>
              <a:rPr lang="en-US" sz="2000" dirty="0">
                <a:effectLst/>
                <a:latin typeface="Arial" panose="020B0604020202020204" pitchFamily="34" charset="0"/>
                <a:ea typeface="Arial" panose="020B0604020202020204" pitchFamily="34" charset="0"/>
              </a:rPr>
            </a:br>
            <a:r>
              <a:rPr lang="he-IL" sz="2000" dirty="0">
                <a:effectLst/>
                <a:latin typeface="Arial" panose="020B0604020202020204" pitchFamily="34" charset="0"/>
                <a:ea typeface="Arial" panose="020B0604020202020204" pitchFamily="34" charset="0"/>
              </a:rPr>
              <a:t>ב-</a:t>
            </a:r>
            <a:r>
              <a:rPr lang="en-US" sz="2000" dirty="0">
                <a:effectLst/>
                <a:latin typeface="Arial" panose="020B0604020202020204" pitchFamily="34" charset="0"/>
                <a:ea typeface="Arial" panose="020B0604020202020204" pitchFamily="34" charset="0"/>
              </a:rPr>
              <a:t>DNS Cache Probing</a:t>
            </a:r>
            <a:r>
              <a:rPr lang="he-IL" sz="2000" dirty="0">
                <a:effectLst/>
                <a:latin typeface="Arial" panose="020B0604020202020204" pitchFamily="34" charset="0"/>
                <a:ea typeface="Arial" panose="020B0604020202020204" pitchFamily="34" charset="0"/>
              </a:rPr>
              <a:t> על 45 שרתים בכל העולם.</a:t>
            </a:r>
          </a:p>
          <a:p>
            <a:r>
              <a:rPr lang="he-IL" sz="2000" dirty="0"/>
              <a:t>זאת בכדי </a:t>
            </a:r>
            <a:r>
              <a:rPr lang="he-IL" sz="2000" dirty="0">
                <a:effectLst/>
                <a:latin typeface="Arial" panose="020B0604020202020204" pitchFamily="34" charset="0"/>
                <a:ea typeface="Arial" panose="020B0604020202020204" pitchFamily="34" charset="0"/>
              </a:rPr>
              <a:t>לאתר קיום של שרתי </a:t>
            </a:r>
            <a:r>
              <a:rPr lang="en-US" sz="2000" dirty="0">
                <a:effectLst/>
                <a:latin typeface="Arial" panose="020B0604020202020204" pitchFamily="34" charset="0"/>
                <a:ea typeface="Arial" panose="020B0604020202020204" pitchFamily="34" charset="0"/>
              </a:rPr>
              <a:t>NSO</a:t>
            </a:r>
            <a:r>
              <a:rPr lang="he-IL" sz="2000" dirty="0">
                <a:effectLst/>
                <a:latin typeface="Arial" panose="020B0604020202020204" pitchFamily="34" charset="0"/>
                <a:ea typeface="Arial" panose="020B0604020202020204" pitchFamily="34" charset="0"/>
              </a:rPr>
              <a:t> בזיכרון המטמון של אותם השרתים ובכך לאתר פעילות של </a:t>
            </a:r>
            <a:r>
              <a:rPr lang="en-US" sz="2000" dirty="0">
                <a:effectLst/>
                <a:latin typeface="Arial" panose="020B0604020202020204" pitchFamily="34" charset="0"/>
                <a:ea typeface="Arial" panose="020B0604020202020204" pitchFamily="34" charset="0"/>
              </a:rPr>
              <a:t>NSO</a:t>
            </a:r>
            <a:r>
              <a:rPr lang="he-IL" sz="2000" dirty="0">
                <a:effectLst/>
                <a:latin typeface="Arial" panose="020B0604020202020204" pitchFamily="34" charset="0"/>
                <a:ea typeface="Arial" panose="020B0604020202020204" pitchFamily="34" charset="0"/>
              </a:rPr>
              <a:t> מסביב לעולם.</a:t>
            </a:r>
          </a:p>
          <a:p>
            <a:r>
              <a:rPr lang="he-IL" sz="2000" dirty="0">
                <a:latin typeface="Arial" panose="020B0604020202020204" pitchFamily="34" charset="0"/>
                <a:ea typeface="Arial" panose="020B0604020202020204" pitchFamily="34" charset="0"/>
              </a:rPr>
              <a:t>לאחר שביצעו זאת, החוקרים זיהו וגילו מפעילים רבים ברחבי העולם שמשתמשים בשירותיהם של </a:t>
            </a:r>
            <a:r>
              <a:rPr lang="en-US" sz="2000" dirty="0">
                <a:latin typeface="Arial" panose="020B0604020202020204" pitchFamily="34" charset="0"/>
                <a:ea typeface="Arial" panose="020B0604020202020204" pitchFamily="34" charset="0"/>
              </a:rPr>
              <a:t>NSO</a:t>
            </a:r>
            <a:r>
              <a:rPr lang="he-IL" sz="2000" dirty="0">
                <a:latin typeface="Arial" panose="020B0604020202020204" pitchFamily="34" charset="0"/>
                <a:ea typeface="Arial" panose="020B0604020202020204" pitchFamily="34" charset="0"/>
              </a:rPr>
              <a:t>, לטענתם 33 לקוחות לפחות על פני 45 מדינות בעולם.</a:t>
            </a:r>
          </a:p>
          <a:p>
            <a:pPr marL="0" indent="0">
              <a:buNone/>
            </a:pPr>
            <a:endParaRPr lang="he-IL" sz="2800" dirty="0">
              <a:effectLst/>
              <a:latin typeface="Arial" panose="020B0604020202020204" pitchFamily="34" charset="0"/>
              <a:ea typeface="Arial" panose="020B0604020202020204" pitchFamily="34" charset="0"/>
            </a:endParaRPr>
          </a:p>
          <a:p>
            <a:endParaRPr lang="he-IL" sz="2800" dirty="0">
              <a:effectLst/>
              <a:latin typeface="Arial" panose="020B0604020202020204" pitchFamily="34" charset="0"/>
              <a:ea typeface="Arial" panose="020B0604020202020204" pitchFamily="34" charset="0"/>
            </a:endParaRPr>
          </a:p>
          <a:p>
            <a:endParaRPr lang="he-IL" dirty="0"/>
          </a:p>
        </p:txBody>
      </p:sp>
    </p:spTree>
    <p:extLst>
      <p:ext uri="{BB962C8B-B14F-4D97-AF65-F5344CB8AC3E}">
        <p14:creationId xmlns:p14="http://schemas.microsoft.com/office/powerpoint/2010/main" val="21338979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FD75920-5954-5FC4-5CE8-50B1F629EC68}"/>
              </a:ext>
            </a:extLst>
          </p:cNvPr>
          <p:cNvSpPr>
            <a:spLocks noGrp="1"/>
          </p:cNvSpPr>
          <p:nvPr>
            <p:ph type="title"/>
          </p:nvPr>
        </p:nvSpPr>
        <p:spPr/>
        <p:txBody>
          <a:bodyPr/>
          <a:lstStyle/>
          <a:p>
            <a:r>
              <a:rPr lang="he-IL" dirty="0"/>
              <a:t>סיכום תהליך החקירה לאחר קבלת הקישור</a:t>
            </a:r>
          </a:p>
        </p:txBody>
      </p:sp>
      <p:graphicFrame>
        <p:nvGraphicFramePr>
          <p:cNvPr id="4" name="מציין מיקום תוכן 3">
            <a:extLst>
              <a:ext uri="{FF2B5EF4-FFF2-40B4-BE49-F238E27FC236}">
                <a16:creationId xmlns:a16="http://schemas.microsoft.com/office/drawing/2014/main" id="{5D6D97AD-06E0-A6CE-0782-6B78839E06F5}"/>
              </a:ext>
            </a:extLst>
          </p:cNvPr>
          <p:cNvGraphicFramePr>
            <a:graphicFrameLocks noGrp="1"/>
          </p:cNvGraphicFramePr>
          <p:nvPr>
            <p:ph idx="1"/>
            <p:extLst>
              <p:ext uri="{D42A27DB-BD31-4B8C-83A1-F6EECF244321}">
                <p14:modId xmlns:p14="http://schemas.microsoft.com/office/powerpoint/2010/main" val="116581058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548958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8A314E9-599E-42B1-6645-4EAA443E907D}"/>
              </a:ext>
            </a:extLst>
          </p:cNvPr>
          <p:cNvSpPr>
            <a:spLocks noGrp="1"/>
          </p:cNvSpPr>
          <p:nvPr>
            <p:ph type="title"/>
          </p:nvPr>
        </p:nvSpPr>
        <p:spPr/>
        <p:txBody>
          <a:bodyPr/>
          <a:lstStyle/>
          <a:p>
            <a:pPr algn="ctr"/>
            <a:r>
              <a:rPr lang="he-IL" dirty="0"/>
              <a:t>אתיקה</a:t>
            </a:r>
          </a:p>
        </p:txBody>
      </p:sp>
      <p:sp>
        <p:nvSpPr>
          <p:cNvPr id="3" name="מציין מיקום תוכן 2">
            <a:extLst>
              <a:ext uri="{FF2B5EF4-FFF2-40B4-BE49-F238E27FC236}">
                <a16:creationId xmlns:a16="http://schemas.microsoft.com/office/drawing/2014/main" id="{6810D82D-2220-91E1-D8CF-5C761A7F7F17}"/>
              </a:ext>
            </a:extLst>
          </p:cNvPr>
          <p:cNvSpPr>
            <a:spLocks noGrp="1"/>
          </p:cNvSpPr>
          <p:nvPr>
            <p:ph idx="1"/>
          </p:nvPr>
        </p:nvSpPr>
        <p:spPr/>
        <p:txBody>
          <a:bodyPr/>
          <a:lstStyle/>
          <a:p>
            <a:r>
              <a:rPr lang="he-IL" sz="2800" dirty="0">
                <a:effectLst/>
                <a:ea typeface="Arial" panose="020B0604020202020204" pitchFamily="34" charset="0"/>
                <a:cs typeface="Arial" panose="020B0604020202020204" pitchFamily="34" charset="0"/>
              </a:rPr>
              <a:t>במהלך הסקירה והתוצאות, </a:t>
            </a:r>
            <a:r>
              <a:rPr lang="en-US" sz="2800" dirty="0">
                <a:effectLst/>
                <a:latin typeface="Arial" panose="020B0604020202020204" pitchFamily="34" charset="0"/>
                <a:ea typeface="Arial" panose="020B0604020202020204" pitchFamily="34" charset="0"/>
              </a:rPr>
              <a:t>citizen lab</a:t>
            </a:r>
            <a:r>
              <a:rPr lang="he-IL" sz="2800" dirty="0">
                <a:effectLst/>
                <a:ea typeface="Arial" panose="020B0604020202020204" pitchFamily="34" charset="0"/>
                <a:cs typeface="Arial" panose="020B0604020202020204" pitchFamily="34" charset="0"/>
              </a:rPr>
              <a:t> לא פרסמה טביעות אצבע ספציפיות או טכניקות </a:t>
            </a:r>
            <a:r>
              <a:rPr lang="he-IL" sz="2800" dirty="0" err="1">
                <a:effectLst/>
                <a:ea typeface="Arial" panose="020B0604020202020204" pitchFamily="34" charset="0"/>
                <a:cs typeface="Arial" panose="020B0604020202020204" pitchFamily="34" charset="0"/>
              </a:rPr>
              <a:t>מסויימות</a:t>
            </a:r>
            <a:r>
              <a:rPr lang="he-IL" sz="2800" dirty="0">
                <a:effectLst/>
                <a:ea typeface="Arial" panose="020B0604020202020204" pitchFamily="34" charset="0"/>
                <a:cs typeface="Arial" panose="020B0604020202020204" pitchFamily="34" charset="0"/>
              </a:rPr>
              <a:t>, כדי למנוע נזק משימוש של קבוצות חיצוניות ליצירה רשימות </a:t>
            </a:r>
            <a:r>
              <a:rPr lang="he-IL" sz="2800" dirty="0" err="1">
                <a:effectLst/>
                <a:ea typeface="Arial" panose="020B0604020202020204" pitchFamily="34" charset="0"/>
                <a:cs typeface="Arial" panose="020B0604020202020204" pitchFamily="34" charset="0"/>
              </a:rPr>
              <a:t>דומיינים</a:t>
            </a:r>
            <a:r>
              <a:rPr lang="he-IL" sz="2800" dirty="0">
                <a:effectLst/>
                <a:ea typeface="Arial" panose="020B0604020202020204" pitchFamily="34" charset="0"/>
                <a:cs typeface="Arial" panose="020B0604020202020204" pitchFamily="34" charset="0"/>
              </a:rPr>
              <a:t> של </a:t>
            </a:r>
            <a:r>
              <a:rPr lang="en-US" sz="2800" dirty="0">
                <a:effectLst/>
                <a:latin typeface="Arial" panose="020B0604020202020204" pitchFamily="34" charset="0"/>
                <a:ea typeface="Arial" panose="020B0604020202020204" pitchFamily="34" charset="0"/>
              </a:rPr>
              <a:t>NSO</a:t>
            </a:r>
            <a:r>
              <a:rPr lang="he-IL" sz="2800" dirty="0">
                <a:effectLst/>
                <a:ea typeface="Arial" panose="020B0604020202020204" pitchFamily="34" charset="0"/>
                <a:cs typeface="Arial" panose="020B0604020202020204" pitchFamily="34" charset="0"/>
              </a:rPr>
              <a:t>.</a:t>
            </a:r>
          </a:p>
          <a:p>
            <a:r>
              <a:rPr lang="he-IL" sz="2800" dirty="0">
                <a:effectLst/>
                <a:ea typeface="Arial" panose="020B0604020202020204" pitchFamily="34" charset="0"/>
                <a:cs typeface="Arial" panose="020B0604020202020204" pitchFamily="34" charset="0"/>
              </a:rPr>
              <a:t>במהלך הסריקות כחלק משמירת אתיקה של </a:t>
            </a:r>
            <a:r>
              <a:rPr lang="en-US" sz="2800" dirty="0">
                <a:effectLst/>
                <a:latin typeface="Arial" panose="020B0604020202020204" pitchFamily="34" charset="0"/>
                <a:ea typeface="Arial" panose="020B0604020202020204" pitchFamily="34" charset="0"/>
              </a:rPr>
              <a:t>DNS probing</a:t>
            </a:r>
            <a:r>
              <a:rPr lang="he-IL" sz="2800" dirty="0">
                <a:effectLst/>
                <a:ea typeface="Arial" panose="020B0604020202020204" pitchFamily="34" charset="0"/>
                <a:cs typeface="Arial" panose="020B0604020202020204" pitchFamily="34" charset="0"/>
              </a:rPr>
              <a:t> הם התחשבו בהשפעת הפעולות והסריקות שלהם על משתמשים שאינם מטרתם ושאפו לצמצם את הסיכוי של כל הפרעה.</a:t>
            </a:r>
          </a:p>
          <a:p>
            <a:r>
              <a:rPr lang="he-IL" dirty="0">
                <a:cs typeface="Arial" panose="020B0604020202020204" pitchFamily="34" charset="0"/>
              </a:rPr>
              <a:t>על כן, קיימים פרטים חסרים ללמידה עצמית ולשם קריאה ביקורתית, אולם טכניקות העבודה משמשות לנו ככלי לימודי בערך ערך רב.</a:t>
            </a:r>
            <a:endParaRPr lang="he-IL" dirty="0"/>
          </a:p>
          <a:p>
            <a:endParaRPr lang="he-IL" dirty="0"/>
          </a:p>
        </p:txBody>
      </p:sp>
    </p:spTree>
    <p:extLst>
      <p:ext uri="{BB962C8B-B14F-4D97-AF65-F5344CB8AC3E}">
        <p14:creationId xmlns:p14="http://schemas.microsoft.com/office/powerpoint/2010/main" val="2863941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B4268B2-A5BF-6589-FFAF-AC6CAB257EAD}"/>
              </a:ext>
            </a:extLst>
          </p:cNvPr>
          <p:cNvSpPr>
            <a:spLocks noGrp="1"/>
          </p:cNvSpPr>
          <p:nvPr>
            <p:ph type="title"/>
          </p:nvPr>
        </p:nvSpPr>
        <p:spPr/>
        <p:txBody>
          <a:bodyPr>
            <a:normAutofit/>
          </a:bodyPr>
          <a:lstStyle/>
          <a:p>
            <a:r>
              <a:rPr lang="he-IL" sz="3600" dirty="0">
                <a:effectLst/>
                <a:ea typeface="Arial" panose="020B0604020202020204" pitchFamily="34" charset="0"/>
              </a:rPr>
              <a:t>שיטות נוספות ל-</a:t>
            </a:r>
            <a:r>
              <a:rPr lang="en-US" sz="3600" dirty="0">
                <a:effectLst/>
                <a:latin typeface="Arial" panose="020B0604020202020204" pitchFamily="34" charset="0"/>
                <a:ea typeface="Arial" panose="020B0604020202020204" pitchFamily="34" charset="0"/>
              </a:rPr>
              <a:t>DNS Finger Printing</a:t>
            </a:r>
            <a:endParaRPr lang="he-IL" sz="7200" dirty="0"/>
          </a:p>
        </p:txBody>
      </p:sp>
      <p:sp>
        <p:nvSpPr>
          <p:cNvPr id="3" name="מציין מיקום תוכן 2">
            <a:extLst>
              <a:ext uri="{FF2B5EF4-FFF2-40B4-BE49-F238E27FC236}">
                <a16:creationId xmlns:a16="http://schemas.microsoft.com/office/drawing/2014/main" id="{8B68A17F-6C9E-45E2-0C93-44B7421AB02E}"/>
              </a:ext>
            </a:extLst>
          </p:cNvPr>
          <p:cNvSpPr>
            <a:spLocks noGrp="1"/>
          </p:cNvSpPr>
          <p:nvPr>
            <p:ph idx="1"/>
          </p:nvPr>
        </p:nvSpPr>
        <p:spPr/>
        <p:txBody>
          <a:bodyPr>
            <a:normAutofit fontScale="85000" lnSpcReduction="10000"/>
          </a:bodyPr>
          <a:lstStyle/>
          <a:p>
            <a:r>
              <a:rPr lang="he-IL" sz="1800" u="sng" dirty="0">
                <a:effectLst/>
                <a:latin typeface="Arial" panose="020B0604020202020204" pitchFamily="34" charset="0"/>
                <a:ea typeface="Arial" panose="020B0604020202020204" pitchFamily="34" charset="0"/>
              </a:rPr>
              <a:t>גישה פסיבית לבניית טביעות </a:t>
            </a:r>
            <a:r>
              <a:rPr lang="en-US" sz="1800" u="sng"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 גישה שונה לטכניקת טביעות אצבע לזיהוי התוכנה המותקנת על שרתי </a:t>
            </a:r>
            <a:r>
              <a:rPr lang="en-US" sz="1800" dirty="0">
                <a:effectLst/>
                <a:latin typeface="Arial" panose="020B0604020202020204" pitchFamily="34" charset="0"/>
                <a:ea typeface="Arial" panose="020B0604020202020204" pitchFamily="34" charset="0"/>
              </a:rPr>
              <a:t>DNS resolver</a:t>
            </a:r>
            <a:r>
              <a:rPr lang="he-IL" sz="1800" dirty="0">
                <a:effectLst/>
                <a:latin typeface="Arial" panose="020B0604020202020204" pitchFamily="34" charset="0"/>
                <a:ea typeface="Arial" panose="020B0604020202020204" pitchFamily="34" charset="0"/>
              </a:rPr>
              <a:t>. </a:t>
            </a:r>
          </a:p>
          <a:p>
            <a:r>
              <a:rPr lang="he-IL" sz="1800" dirty="0">
                <a:effectLst/>
                <a:latin typeface="Arial" panose="020B0604020202020204" pitchFamily="34" charset="0"/>
                <a:ea typeface="Arial" panose="020B0604020202020204" pitchFamily="34" charset="0"/>
              </a:rPr>
              <a:t>אוסף מידע באופן פסיבי לפי התעבורה, בשיטה זו אין צורך בשליחת בקשות במהלך הסריקה. </a:t>
            </a:r>
          </a:p>
          <a:p>
            <a:r>
              <a:rPr lang="he-IL" sz="1800" dirty="0">
                <a:effectLst/>
                <a:latin typeface="Arial" panose="020B0604020202020204" pitchFamily="34" charset="0"/>
                <a:ea typeface="Arial" panose="020B0604020202020204" pitchFamily="34" charset="0"/>
              </a:rPr>
              <a:t>בתחילה יבחנו דפוסים של שאילתות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בכוונה מתוכננת וינסחו חוקים הנצפים בתוצאות כדי לזהות תוכנה ומערכת הפעלה של השרת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a:t>
            </a:r>
          </a:p>
          <a:p>
            <a:endParaRPr lang="he-IL" sz="1800" dirty="0">
              <a:latin typeface="Arial" panose="020B0604020202020204" pitchFamily="34" charset="0"/>
              <a:ea typeface="Arial" panose="020B0604020202020204" pitchFamily="34" charset="0"/>
            </a:endParaRPr>
          </a:p>
          <a:p>
            <a:pPr algn="r" rtl="1">
              <a:lnSpc>
                <a:spcPct val="115000"/>
              </a:lnSpc>
            </a:pPr>
            <a:r>
              <a:rPr lang="en-US" sz="1800" u="sng" dirty="0">
                <a:effectLst/>
                <a:latin typeface="Arial" panose="020B0604020202020204" pitchFamily="34" charset="0"/>
                <a:ea typeface="Arial" panose="020B0604020202020204" pitchFamily="34" charset="0"/>
              </a:rPr>
              <a:t>DONUT - Domain oriented network unmasking tool</a:t>
            </a:r>
          </a:p>
          <a:p>
            <a:pPr algn="r" rtl="1">
              <a:lnSpc>
                <a:spcPct val="115000"/>
              </a:lnSpc>
            </a:pPr>
            <a:r>
              <a:rPr lang="he-IL" sz="1800" dirty="0">
                <a:effectLst/>
                <a:latin typeface="Arial" panose="020B0604020202020204" pitchFamily="34" charset="0"/>
                <a:ea typeface="Arial" panose="020B0604020202020204" pitchFamily="34" charset="0"/>
              </a:rPr>
              <a:t>מערכות לבניית טביעות אצבע אשר עוסקות בעיקר וזיהוי של סוג מערכת הפעלה של שרת ה-</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סוג המכשיר, תוכנות בשימוש ומבנה התקשורת לפי תעבורת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a:t>
            </a:r>
          </a:p>
          <a:p>
            <a:pPr algn="r" rtl="1">
              <a:lnSpc>
                <a:spcPct val="115000"/>
              </a:lnSpc>
            </a:pPr>
            <a:r>
              <a:rPr lang="he-IL" sz="1800" dirty="0">
                <a:effectLst/>
                <a:latin typeface="Arial" panose="020B0604020202020204" pitchFamily="34" charset="0"/>
                <a:ea typeface="Arial" panose="020B0604020202020204" pitchFamily="34" charset="0"/>
              </a:rPr>
              <a:t>עיקרן של אותן המערכות הוא שימוש בחוקים, הגדרות והתנהגויות כדי לזהות מאפיינים מסוימים ובכך ניתנת האפשרות להרחבתן בקלות.</a:t>
            </a:r>
          </a:p>
          <a:p>
            <a:pPr algn="r" rtl="1">
              <a:lnSpc>
                <a:spcPct val="115000"/>
              </a:lnSpc>
            </a:pPr>
            <a:r>
              <a:rPr lang="he-IL" sz="1800" dirty="0">
                <a:effectLst/>
                <a:latin typeface="Arial" panose="020B0604020202020204" pitchFamily="34" charset="0"/>
                <a:ea typeface="Arial" panose="020B0604020202020204" pitchFamily="34" charset="0"/>
              </a:rPr>
              <a:t>בנוסף התוכנה מסוגלת לזהות הגדרות </a:t>
            </a:r>
            <a:r>
              <a:rPr lang="en-US" sz="1800" dirty="0">
                <a:effectLst/>
                <a:latin typeface="Arial" panose="020B0604020202020204" pitchFamily="34" charset="0"/>
                <a:ea typeface="Arial" panose="020B0604020202020204" pitchFamily="34" charset="0"/>
              </a:rPr>
              <a:t>NAT</a:t>
            </a:r>
            <a:r>
              <a:rPr lang="he-IL" sz="1800" dirty="0">
                <a:effectLst/>
                <a:latin typeface="Arial" panose="020B0604020202020204" pitchFamily="34" charset="0"/>
                <a:ea typeface="Arial" panose="020B0604020202020204" pitchFamily="34" charset="0"/>
              </a:rPr>
              <a:t> ולחלק לבצע </a:t>
            </a:r>
            <a:r>
              <a:rPr lang="en-US" sz="1800" dirty="0">
                <a:effectLst/>
                <a:latin typeface="Arial" panose="020B0604020202020204" pitchFamily="34" charset="0"/>
                <a:ea typeface="Arial" panose="020B0604020202020204" pitchFamily="34" charset="0"/>
              </a:rPr>
              <a:t>de-NAT</a:t>
            </a:r>
            <a:r>
              <a:rPr lang="he-IL" sz="1800" dirty="0">
                <a:effectLst/>
                <a:latin typeface="Arial" panose="020B0604020202020204" pitchFamily="34" charset="0"/>
                <a:ea typeface="Arial" panose="020B0604020202020204" pitchFamily="34" charset="0"/>
              </a:rPr>
              <a:t> לתעבורת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 לזהות את כתובת המקור אמיתית ללא השפעת </a:t>
            </a:r>
            <a:r>
              <a:rPr lang="en-US" sz="1800" dirty="0">
                <a:effectLst/>
                <a:latin typeface="Arial" panose="020B0604020202020204" pitchFamily="34" charset="0"/>
                <a:ea typeface="Arial" panose="020B0604020202020204" pitchFamily="34" charset="0"/>
              </a:rPr>
              <a:t>NAT</a:t>
            </a:r>
            <a:r>
              <a:rPr lang="he-IL" sz="1800" dirty="0">
                <a:effectLst/>
                <a:latin typeface="Arial" panose="020B0604020202020204" pitchFamily="34" charset="0"/>
                <a:ea typeface="Arial" panose="020B0604020202020204" pitchFamily="34" charset="0"/>
              </a:rPr>
              <a:t>.</a:t>
            </a:r>
            <a:endParaRPr lang="en-US" sz="1800" dirty="0">
              <a:effectLst/>
              <a:latin typeface="Arial" panose="020B0604020202020204" pitchFamily="34" charset="0"/>
              <a:ea typeface="Arial" panose="020B0604020202020204" pitchFamily="34" charset="0"/>
            </a:endParaRPr>
          </a:p>
          <a:p>
            <a:pPr algn="r" rtl="1">
              <a:lnSpc>
                <a:spcPct val="115000"/>
              </a:lnSpc>
            </a:pPr>
            <a:r>
              <a:rPr lang="en-US" sz="1800" u="sng" dirty="0" err="1">
                <a:effectLst/>
                <a:latin typeface="Arial" panose="020B0604020202020204" pitchFamily="34" charset="0"/>
                <a:ea typeface="Arial" panose="020B0604020202020204" pitchFamily="34" charset="0"/>
              </a:rPr>
              <a:t>Fpdns</a:t>
            </a:r>
            <a:r>
              <a:rPr lang="en-US" sz="1800" u="sng" dirty="0">
                <a:effectLst/>
                <a:latin typeface="Arial" panose="020B0604020202020204" pitchFamily="34" charset="0"/>
                <a:ea typeface="Arial" panose="020B0604020202020204" pitchFamily="34" charset="0"/>
              </a:rPr>
              <a:t> - DNS server fingerprinting tool</a:t>
            </a:r>
            <a:endParaRPr lang="en-US" sz="1800" dirty="0">
              <a:effectLst/>
              <a:latin typeface="Arial" panose="020B0604020202020204" pitchFamily="34" charset="0"/>
              <a:ea typeface="Arial" panose="020B0604020202020204" pitchFamily="34" charset="0"/>
            </a:endParaRPr>
          </a:p>
          <a:p>
            <a:pPr algn="r" rtl="1">
              <a:lnSpc>
                <a:spcPct val="115000"/>
              </a:lnSpc>
            </a:pPr>
            <a:r>
              <a:rPr lang="he-IL" sz="1800" dirty="0">
                <a:effectLst/>
                <a:latin typeface="Arial" panose="020B0604020202020204" pitchFamily="34" charset="0"/>
                <a:ea typeface="Arial" panose="020B0604020202020204" pitchFamily="34" charset="0"/>
              </a:rPr>
              <a:t>תוכנה לזיהוי מרחוק וקביעת גרסאות שרתי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על ידי שליחה שאילתות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והשוואה מול טבלה של תשובות וגרסאות שרתים שונות.</a:t>
            </a:r>
            <a:endParaRPr lang="en-US" sz="1800" dirty="0">
              <a:effectLst/>
              <a:latin typeface="Arial" panose="020B0604020202020204" pitchFamily="34" charset="0"/>
              <a:ea typeface="Arial" panose="020B0604020202020204" pitchFamily="34" charset="0"/>
            </a:endParaRPr>
          </a:p>
          <a:p>
            <a:pPr marL="0" indent="0">
              <a:buNone/>
            </a:pPr>
            <a:endParaRPr lang="en-US" sz="18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3706932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5EFDA34-E1ED-52CC-3A39-BFA3D1A21B18}"/>
              </a:ext>
            </a:extLst>
          </p:cNvPr>
          <p:cNvSpPr>
            <a:spLocks noGrp="1"/>
          </p:cNvSpPr>
          <p:nvPr>
            <p:ph type="ctrTitle"/>
          </p:nvPr>
        </p:nvSpPr>
        <p:spPr/>
        <p:txBody>
          <a:bodyPr/>
          <a:lstStyle/>
          <a:p>
            <a:r>
              <a:rPr lang="he-IL" dirty="0"/>
              <a:t>החלק המעשי</a:t>
            </a:r>
          </a:p>
        </p:txBody>
      </p:sp>
    </p:spTree>
    <p:extLst>
      <p:ext uri="{BB962C8B-B14F-4D97-AF65-F5344CB8AC3E}">
        <p14:creationId xmlns:p14="http://schemas.microsoft.com/office/powerpoint/2010/main" val="39802863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28F9FD1-8AA9-25F8-D5B6-129859255596}"/>
              </a:ext>
            </a:extLst>
          </p:cNvPr>
          <p:cNvSpPr>
            <a:spLocks noGrp="1"/>
          </p:cNvSpPr>
          <p:nvPr>
            <p:ph type="title"/>
          </p:nvPr>
        </p:nvSpPr>
        <p:spPr/>
        <p:txBody>
          <a:bodyPr/>
          <a:lstStyle/>
          <a:p>
            <a:r>
              <a:rPr lang="he-IL" dirty="0"/>
              <a:t>תיאור כללי</a:t>
            </a:r>
          </a:p>
        </p:txBody>
      </p:sp>
      <p:sp>
        <p:nvSpPr>
          <p:cNvPr id="3" name="מציין מיקום תוכן 2">
            <a:extLst>
              <a:ext uri="{FF2B5EF4-FFF2-40B4-BE49-F238E27FC236}">
                <a16:creationId xmlns:a16="http://schemas.microsoft.com/office/drawing/2014/main" id="{2F4495FD-0D15-2F83-4108-FF7B587ABC02}"/>
              </a:ext>
            </a:extLst>
          </p:cNvPr>
          <p:cNvSpPr>
            <a:spLocks noGrp="1"/>
          </p:cNvSpPr>
          <p:nvPr>
            <p:ph idx="1"/>
          </p:nvPr>
        </p:nvSpPr>
        <p:spPr/>
        <p:txBody>
          <a:bodyPr>
            <a:normAutofit/>
          </a:bodyPr>
          <a:lstStyle/>
          <a:p>
            <a:r>
              <a:rPr lang="he-IL" dirty="0"/>
              <a:t>משימתנו הייתה לבנות כלי שמבצע </a:t>
            </a:r>
            <a:r>
              <a:rPr lang="en-US" dirty="0"/>
              <a:t>DNS Cache Probing</a:t>
            </a:r>
            <a:r>
              <a:rPr lang="he-IL" dirty="0"/>
              <a:t> על שרת </a:t>
            </a:r>
            <a:r>
              <a:rPr lang="en-US" dirty="0"/>
              <a:t>DNS</a:t>
            </a:r>
            <a:r>
              <a:rPr lang="he-IL" dirty="0"/>
              <a:t> שניתן לנו מהמשתמש עם רשימת שמות דומיין שעלינו לבדוק אותם בשרת.</a:t>
            </a:r>
          </a:p>
          <a:p>
            <a:r>
              <a:rPr lang="he-IL" dirty="0"/>
              <a:t>הכלי שלנו שולח שאילתות </a:t>
            </a:r>
            <a:r>
              <a:rPr lang="en-US" dirty="0"/>
              <a:t>DNS</a:t>
            </a:r>
            <a:r>
              <a:rPr lang="he-IL" dirty="0"/>
              <a:t> לשרת המבוקש בשביל לזהות קיום בזיכרון המטמון שלו.</a:t>
            </a:r>
          </a:p>
          <a:p>
            <a:r>
              <a:rPr lang="he-IL" dirty="0"/>
              <a:t>הכלי מציג למשתמש את ה-</a:t>
            </a:r>
            <a:r>
              <a:rPr lang="en-US" dirty="0"/>
              <a:t>TTL</a:t>
            </a:r>
            <a:r>
              <a:rPr lang="he-IL" dirty="0"/>
              <a:t> של הרשומות, וזמני הגעה של התשובה לאחר שבוצעו מספר חזרות של אותן השאילתות.</a:t>
            </a:r>
          </a:p>
          <a:p>
            <a:r>
              <a:rPr lang="he-IL" dirty="0"/>
              <a:t>בנוסף, התוכנה שלנו מיידעת את המשתמש האם שרת ה-</a:t>
            </a:r>
            <a:r>
              <a:rPr lang="en-US" dirty="0"/>
              <a:t>DNS</a:t>
            </a:r>
            <a:r>
              <a:rPr lang="he-IL" dirty="0"/>
              <a:t> מבצע שינוי בהעדפה של חיפוש </a:t>
            </a:r>
            <a:r>
              <a:rPr lang="he-IL" dirty="0" err="1"/>
              <a:t>איטרטיבי</a:t>
            </a:r>
            <a:r>
              <a:rPr lang="he-IL" dirty="0"/>
              <a:t> לרקורסיבי באופן אוטומטי.</a:t>
            </a:r>
          </a:p>
          <a:p>
            <a:r>
              <a:rPr lang="he-IL" dirty="0"/>
              <a:t>יכולת נוספת, היא לקבוע כמה שרתים מופעלים בידי אותם שרתים מיוחדים.</a:t>
            </a:r>
          </a:p>
          <a:p>
            <a:endParaRPr lang="he-IL" dirty="0"/>
          </a:p>
        </p:txBody>
      </p:sp>
    </p:spTree>
    <p:extLst>
      <p:ext uri="{BB962C8B-B14F-4D97-AF65-F5344CB8AC3E}">
        <p14:creationId xmlns:p14="http://schemas.microsoft.com/office/powerpoint/2010/main" val="975757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797AB8C-E577-FCD9-6A0A-3DAACDBB8163}"/>
              </a:ext>
            </a:extLst>
          </p:cNvPr>
          <p:cNvSpPr>
            <a:spLocks noGrp="1"/>
          </p:cNvSpPr>
          <p:nvPr>
            <p:ph type="title"/>
          </p:nvPr>
        </p:nvSpPr>
        <p:spPr/>
        <p:txBody>
          <a:bodyPr/>
          <a:lstStyle/>
          <a:p>
            <a:r>
              <a:rPr lang="he-IL" dirty="0"/>
              <a:t>התוכנה – פרטים יבשים</a:t>
            </a:r>
          </a:p>
        </p:txBody>
      </p:sp>
      <p:sp>
        <p:nvSpPr>
          <p:cNvPr id="3" name="מציין מיקום תוכן 2">
            <a:extLst>
              <a:ext uri="{FF2B5EF4-FFF2-40B4-BE49-F238E27FC236}">
                <a16:creationId xmlns:a16="http://schemas.microsoft.com/office/drawing/2014/main" id="{1805A521-5A18-F427-18A7-829ADDD5775E}"/>
              </a:ext>
            </a:extLst>
          </p:cNvPr>
          <p:cNvSpPr>
            <a:spLocks noGrp="1"/>
          </p:cNvSpPr>
          <p:nvPr>
            <p:ph idx="1"/>
          </p:nvPr>
        </p:nvSpPr>
        <p:spPr/>
        <p:txBody>
          <a:bodyPr/>
          <a:lstStyle/>
          <a:p>
            <a:r>
              <a:rPr lang="he-IL" dirty="0"/>
              <a:t>התוכנית נכתבה ב-</a:t>
            </a:r>
            <a:r>
              <a:rPr lang="en-US" dirty="0"/>
              <a:t>python</a:t>
            </a:r>
            <a:r>
              <a:rPr lang="he-IL" dirty="0"/>
              <a:t> גרסה 3.8</a:t>
            </a:r>
          </a:p>
          <a:p>
            <a:r>
              <a:rPr lang="he-IL" dirty="0"/>
              <a:t>התוכנית תואמת מערכות הפעלה של </a:t>
            </a:r>
            <a:r>
              <a:rPr lang="en-US" dirty="0" err="1"/>
              <a:t>linux</a:t>
            </a:r>
            <a:r>
              <a:rPr lang="he-IL" dirty="0"/>
              <a:t> ו-</a:t>
            </a:r>
            <a:r>
              <a:rPr lang="en-US" dirty="0"/>
              <a:t>windows</a:t>
            </a:r>
            <a:r>
              <a:rPr lang="he-IL" dirty="0"/>
              <a:t> כאחד</a:t>
            </a:r>
          </a:p>
          <a:p>
            <a:r>
              <a:rPr lang="he-IL" dirty="0"/>
              <a:t>לצורך בקרת נתוני תקשורת היא משתמשת ב-</a:t>
            </a:r>
            <a:r>
              <a:rPr lang="en-US" dirty="0" err="1"/>
              <a:t>scapy</a:t>
            </a:r>
            <a:endParaRPr lang="he-IL" dirty="0"/>
          </a:p>
          <a:p>
            <a:r>
              <a:rPr lang="he-IL" dirty="0"/>
              <a:t>היא כתובה באמצעות </a:t>
            </a:r>
            <a:r>
              <a:rPr lang="en-US" dirty="0" err="1"/>
              <a:t>tkinter</a:t>
            </a:r>
            <a:r>
              <a:rPr lang="he-IL" dirty="0"/>
              <a:t> לשם פירוט ויזואלי</a:t>
            </a:r>
          </a:p>
          <a:p>
            <a:r>
              <a:rPr lang="he-IL" dirty="0"/>
              <a:t>לשם הגרפים השתמשנו ב-</a:t>
            </a:r>
            <a:r>
              <a:rPr lang="en-US" dirty="0"/>
              <a:t>matplotlib</a:t>
            </a:r>
            <a:endParaRPr lang="he-IL" dirty="0"/>
          </a:p>
          <a:p>
            <a:r>
              <a:rPr lang="he-IL" dirty="0"/>
              <a:t>התוכנית עובדת בשורת הרצה עם ארגומנטים מסודרים מראש</a:t>
            </a:r>
          </a:p>
          <a:p>
            <a:r>
              <a:rPr lang="he-IL" dirty="0"/>
              <a:t>אין צורך בתוך התוכנית להזין פרטים נוספים</a:t>
            </a:r>
          </a:p>
        </p:txBody>
      </p:sp>
    </p:spTree>
    <p:extLst>
      <p:ext uri="{BB962C8B-B14F-4D97-AF65-F5344CB8AC3E}">
        <p14:creationId xmlns:p14="http://schemas.microsoft.com/office/powerpoint/2010/main" val="115528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5DC254A-3928-105E-5227-54F396372E5B}"/>
              </a:ext>
            </a:extLst>
          </p:cNvPr>
          <p:cNvSpPr>
            <a:spLocks noGrp="1"/>
          </p:cNvSpPr>
          <p:nvPr>
            <p:ph type="title"/>
          </p:nvPr>
        </p:nvSpPr>
        <p:spPr/>
        <p:txBody>
          <a:bodyPr/>
          <a:lstStyle/>
          <a:p>
            <a:r>
              <a:rPr lang="he-IL" dirty="0"/>
              <a:t>המנגנון שמאחורי המכונה</a:t>
            </a:r>
          </a:p>
        </p:txBody>
      </p:sp>
      <p:sp>
        <p:nvSpPr>
          <p:cNvPr id="3" name="מציין מיקום תוכן 2">
            <a:extLst>
              <a:ext uri="{FF2B5EF4-FFF2-40B4-BE49-F238E27FC236}">
                <a16:creationId xmlns:a16="http://schemas.microsoft.com/office/drawing/2014/main" id="{4936B801-B107-B605-2BA4-6CEACA199D0C}"/>
              </a:ext>
            </a:extLst>
          </p:cNvPr>
          <p:cNvSpPr>
            <a:spLocks noGrp="1"/>
          </p:cNvSpPr>
          <p:nvPr>
            <p:ph idx="1"/>
          </p:nvPr>
        </p:nvSpPr>
        <p:spPr/>
        <p:txBody>
          <a:bodyPr>
            <a:normAutofit lnSpcReduction="10000"/>
          </a:bodyPr>
          <a:lstStyle/>
          <a:p>
            <a:r>
              <a:rPr lang="he-IL" dirty="0"/>
              <a:t>אנו מעוניינים לשלוח שאילתות בכמה סבבים אל שרת </a:t>
            </a:r>
            <a:r>
              <a:rPr lang="en-US" dirty="0"/>
              <a:t>DNS</a:t>
            </a:r>
            <a:r>
              <a:rPr lang="he-IL" dirty="0"/>
              <a:t> </a:t>
            </a:r>
            <a:r>
              <a:rPr lang="he-IL" dirty="0" err="1"/>
              <a:t>מסויים</a:t>
            </a:r>
            <a:endParaRPr lang="he-IL" dirty="0"/>
          </a:p>
          <a:p>
            <a:r>
              <a:rPr lang="he-IL" dirty="0"/>
              <a:t>כאשר נקבל תשובה, נוכל לקבל את זמני ה-</a:t>
            </a:r>
            <a:r>
              <a:rPr lang="en-US" dirty="0"/>
              <a:t>TTL</a:t>
            </a:r>
            <a:r>
              <a:rPr lang="he-IL" dirty="0"/>
              <a:t> ולדעת כמה זמן נותר לרשומה להיות בזיכרון המטמון של אותו שרת ה-</a:t>
            </a:r>
            <a:r>
              <a:rPr lang="en-US" dirty="0"/>
              <a:t>DNS</a:t>
            </a:r>
            <a:endParaRPr lang="he-IL" dirty="0"/>
          </a:p>
          <a:p>
            <a:r>
              <a:rPr lang="he-IL" dirty="0"/>
              <a:t>נשים לב – כאשר נשלח שאילתה באופן </a:t>
            </a:r>
            <a:r>
              <a:rPr lang="he-IL" dirty="0" err="1"/>
              <a:t>איטרטיבי</a:t>
            </a:r>
            <a:r>
              <a:rPr lang="he-IL" dirty="0"/>
              <a:t> (</a:t>
            </a:r>
            <a:r>
              <a:rPr lang="en-US" dirty="0" err="1"/>
              <a:t>rd</a:t>
            </a:r>
            <a:r>
              <a:rPr lang="en-US" dirty="0"/>
              <a:t>=0</a:t>
            </a:r>
            <a:r>
              <a:rPr lang="he-IL" dirty="0"/>
              <a:t>) נוכל לקבל תוצאה הישר מן ה-</a:t>
            </a:r>
            <a:r>
              <a:rPr lang="en-US" dirty="0"/>
              <a:t>Cache</a:t>
            </a:r>
            <a:r>
              <a:rPr lang="he-IL" dirty="0"/>
              <a:t> שלו, כיוון שאנו "שואלים" אותו – האם אתה מכיר או לא מכיר?</a:t>
            </a:r>
          </a:p>
          <a:p>
            <a:r>
              <a:rPr lang="he-IL" dirty="0"/>
              <a:t>אם הוא מכיר – </a:t>
            </a:r>
            <a:r>
              <a:rPr lang="he-IL" dirty="0" err="1"/>
              <a:t>מצויין</a:t>
            </a:r>
            <a:r>
              <a:rPr lang="he-IL" dirty="0"/>
              <a:t>! הרי שזה נמצא במאגרי המידע שלו, הוא "זוכר" אותו, דהיינו קיים בזיכרון המטמון</a:t>
            </a:r>
          </a:p>
          <a:p>
            <a:r>
              <a:rPr lang="he-IL" dirty="0"/>
              <a:t>אם לא – אז הוא לא קיים שם, הוא לא יחפש תשובה אצל שרתים אחרים, לכל היותר יפנה אותנו לשרתים נוספים</a:t>
            </a:r>
          </a:p>
        </p:txBody>
      </p:sp>
    </p:spTree>
    <p:extLst>
      <p:ext uri="{BB962C8B-B14F-4D97-AF65-F5344CB8AC3E}">
        <p14:creationId xmlns:p14="http://schemas.microsoft.com/office/powerpoint/2010/main" val="20995529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6EF156E-5890-DD3E-6E0B-23E4D7A71796}"/>
              </a:ext>
            </a:extLst>
          </p:cNvPr>
          <p:cNvSpPr>
            <a:spLocks noGrp="1"/>
          </p:cNvSpPr>
          <p:nvPr>
            <p:ph type="ctrTitle"/>
          </p:nvPr>
        </p:nvSpPr>
        <p:spPr/>
        <p:txBody>
          <a:bodyPr/>
          <a:lstStyle/>
          <a:p>
            <a:r>
              <a:rPr lang="he-IL" dirty="0"/>
              <a:t>החלק התיאורטי</a:t>
            </a:r>
          </a:p>
        </p:txBody>
      </p:sp>
    </p:spTree>
    <p:extLst>
      <p:ext uri="{BB962C8B-B14F-4D97-AF65-F5344CB8AC3E}">
        <p14:creationId xmlns:p14="http://schemas.microsoft.com/office/powerpoint/2010/main" val="42344700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5DC254A-3928-105E-5227-54F396372E5B}"/>
              </a:ext>
            </a:extLst>
          </p:cNvPr>
          <p:cNvSpPr>
            <a:spLocks noGrp="1"/>
          </p:cNvSpPr>
          <p:nvPr>
            <p:ph type="title"/>
          </p:nvPr>
        </p:nvSpPr>
        <p:spPr/>
        <p:txBody>
          <a:bodyPr/>
          <a:lstStyle/>
          <a:p>
            <a:r>
              <a:rPr lang="he-IL" dirty="0"/>
              <a:t>המנגנון שמאחורי המכונה</a:t>
            </a:r>
          </a:p>
        </p:txBody>
      </p:sp>
      <p:sp>
        <p:nvSpPr>
          <p:cNvPr id="3" name="מציין מיקום תוכן 2">
            <a:extLst>
              <a:ext uri="{FF2B5EF4-FFF2-40B4-BE49-F238E27FC236}">
                <a16:creationId xmlns:a16="http://schemas.microsoft.com/office/drawing/2014/main" id="{4936B801-B107-B605-2BA4-6CEACA199D0C}"/>
              </a:ext>
            </a:extLst>
          </p:cNvPr>
          <p:cNvSpPr>
            <a:spLocks noGrp="1"/>
          </p:cNvSpPr>
          <p:nvPr>
            <p:ph idx="1"/>
          </p:nvPr>
        </p:nvSpPr>
        <p:spPr/>
        <p:txBody>
          <a:bodyPr>
            <a:normAutofit/>
          </a:bodyPr>
          <a:lstStyle/>
          <a:p>
            <a:r>
              <a:rPr lang="he-IL" dirty="0"/>
              <a:t>לעומת זאת באופן רקורסיבי (</a:t>
            </a:r>
            <a:r>
              <a:rPr lang="en-US" dirty="0" err="1"/>
              <a:t>rd</a:t>
            </a:r>
            <a:r>
              <a:rPr lang="en-US" dirty="0"/>
              <a:t>=1</a:t>
            </a:r>
            <a:r>
              <a:rPr lang="he-IL" dirty="0"/>
              <a:t>), השרת מחויב לתת לנו תשובה חלוטה וברורה, כיוון שהוא פונה לכל שרת באופן רקורסיבי, כך גם אלו שהוא פנה אליו ואלו לשרתים אחרים.</a:t>
            </a:r>
          </a:p>
          <a:p>
            <a:r>
              <a:rPr lang="he-IL" dirty="0"/>
              <a:t>ה-</a:t>
            </a:r>
            <a:r>
              <a:rPr lang="en-US" dirty="0"/>
              <a:t>flag</a:t>
            </a:r>
            <a:r>
              <a:rPr lang="he-IL" dirty="0"/>
              <a:t> הרקורסיבי אינו פוגע בזמני ה-</a:t>
            </a:r>
            <a:r>
              <a:rPr lang="en-US" dirty="0"/>
              <a:t>TTL</a:t>
            </a:r>
            <a:r>
              <a:rPr lang="he-IL" dirty="0"/>
              <a:t>, כיוון שאם יש לו ב-</a:t>
            </a:r>
            <a:r>
              <a:rPr lang="en-US" dirty="0"/>
              <a:t>Cache</a:t>
            </a:r>
            <a:r>
              <a:rPr lang="he-IL" dirty="0"/>
              <a:t> את התשובה, הרי שהוא ישלח אותה ולא יחפש שוב (וזו כל המטרה)</a:t>
            </a:r>
          </a:p>
          <a:p>
            <a:r>
              <a:rPr lang="he-IL" dirty="0"/>
              <a:t>על כן, לשם בקרה, בפניה לשרתים – נרצה שהשאילתה הראשונה </a:t>
            </a:r>
            <a:r>
              <a:rPr lang="he-IL" dirty="0" err="1"/>
              <a:t>תיהיה</a:t>
            </a:r>
            <a:r>
              <a:rPr lang="he-IL" dirty="0"/>
              <a:t> רקורסיבית (בכלי שלנו לצורך המחקר)</a:t>
            </a:r>
          </a:p>
          <a:p>
            <a:r>
              <a:rPr lang="he-IL" dirty="0"/>
              <a:t>לשם יצירת מצב שבו אם אין במטמון את התוצאה, כעת הרקורסיבי כן יעניק את התוצאה למטמון, ונוכל לעקוב אחרי ה-</a:t>
            </a:r>
            <a:r>
              <a:rPr lang="en-US" dirty="0"/>
              <a:t>TTL</a:t>
            </a:r>
            <a:r>
              <a:rPr lang="he-IL" dirty="0"/>
              <a:t> הראשוני שהופק למטמון</a:t>
            </a:r>
          </a:p>
        </p:txBody>
      </p:sp>
    </p:spTree>
    <p:extLst>
      <p:ext uri="{BB962C8B-B14F-4D97-AF65-F5344CB8AC3E}">
        <p14:creationId xmlns:p14="http://schemas.microsoft.com/office/powerpoint/2010/main" val="37368591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81BE014-0A18-0633-692D-982CC408EE3A}"/>
              </a:ext>
            </a:extLst>
          </p:cNvPr>
          <p:cNvSpPr>
            <a:spLocks noGrp="1"/>
          </p:cNvSpPr>
          <p:nvPr>
            <p:ph type="title"/>
          </p:nvPr>
        </p:nvSpPr>
        <p:spPr/>
        <p:txBody>
          <a:bodyPr/>
          <a:lstStyle/>
          <a:p>
            <a:r>
              <a:rPr lang="he-IL" dirty="0"/>
              <a:t>המנגנון שמאחורי המכונה</a:t>
            </a:r>
          </a:p>
        </p:txBody>
      </p:sp>
      <p:sp>
        <p:nvSpPr>
          <p:cNvPr id="3" name="מציין מיקום תוכן 2">
            <a:extLst>
              <a:ext uri="{FF2B5EF4-FFF2-40B4-BE49-F238E27FC236}">
                <a16:creationId xmlns:a16="http://schemas.microsoft.com/office/drawing/2014/main" id="{00A3CCCD-120E-1BD9-FEE6-B72472AE9597}"/>
              </a:ext>
            </a:extLst>
          </p:cNvPr>
          <p:cNvSpPr>
            <a:spLocks noGrp="1"/>
          </p:cNvSpPr>
          <p:nvPr>
            <p:ph idx="1"/>
          </p:nvPr>
        </p:nvSpPr>
        <p:spPr/>
        <p:txBody>
          <a:bodyPr/>
          <a:lstStyle/>
          <a:p>
            <a:r>
              <a:rPr lang="he-IL" dirty="0"/>
              <a:t>באופן </a:t>
            </a:r>
            <a:r>
              <a:rPr lang="he-IL" dirty="0" err="1"/>
              <a:t>דיפולטיבי</a:t>
            </a:r>
            <a:r>
              <a:rPr lang="he-IL" dirty="0"/>
              <a:t>, אנחנו נריץ 8 פעמים שאילתות בעבור כל אחד משמות הדומיין שקיבלנו מהמשתמש</a:t>
            </a:r>
          </a:p>
          <a:p>
            <a:r>
              <a:rPr lang="he-IL" dirty="0"/>
              <a:t>בין כל הרצה להרצה נמתין 10 שניות באופן </a:t>
            </a:r>
            <a:r>
              <a:rPr lang="he-IL" dirty="0" err="1"/>
              <a:t>דיפולטיבי</a:t>
            </a:r>
            <a:endParaRPr lang="he-IL" dirty="0"/>
          </a:p>
          <a:p>
            <a:endParaRPr lang="he-IL" dirty="0"/>
          </a:p>
        </p:txBody>
      </p:sp>
    </p:spTree>
    <p:extLst>
      <p:ext uri="{BB962C8B-B14F-4D97-AF65-F5344CB8AC3E}">
        <p14:creationId xmlns:p14="http://schemas.microsoft.com/office/powerpoint/2010/main" val="28761678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D956787-5859-77E1-1235-4339CF278B64}"/>
              </a:ext>
            </a:extLst>
          </p:cNvPr>
          <p:cNvSpPr>
            <a:spLocks noGrp="1"/>
          </p:cNvSpPr>
          <p:nvPr>
            <p:ph type="title"/>
          </p:nvPr>
        </p:nvSpPr>
        <p:spPr/>
        <p:txBody>
          <a:bodyPr/>
          <a:lstStyle/>
          <a:p>
            <a:r>
              <a:rPr lang="he-IL" dirty="0"/>
              <a:t>הרצת התוכנית במערכת</a:t>
            </a:r>
          </a:p>
        </p:txBody>
      </p:sp>
      <p:pic>
        <p:nvPicPr>
          <p:cNvPr id="5" name="מציין מיקום תוכן 4">
            <a:extLst>
              <a:ext uri="{FF2B5EF4-FFF2-40B4-BE49-F238E27FC236}">
                <a16:creationId xmlns:a16="http://schemas.microsoft.com/office/drawing/2014/main" id="{F118AA9D-1157-4FA5-596D-3C1BEA47353F}"/>
              </a:ext>
            </a:extLst>
          </p:cNvPr>
          <p:cNvPicPr>
            <a:picLocks noGrp="1" noChangeAspect="1"/>
          </p:cNvPicPr>
          <p:nvPr>
            <p:ph idx="1"/>
          </p:nvPr>
        </p:nvPicPr>
        <p:blipFill>
          <a:blip r:embed="rId2"/>
          <a:stretch>
            <a:fillRect/>
          </a:stretch>
        </p:blipFill>
        <p:spPr>
          <a:xfrm>
            <a:off x="1759749" y="1431236"/>
            <a:ext cx="9045596" cy="2182356"/>
          </a:xfrm>
        </p:spPr>
      </p:pic>
      <p:pic>
        <p:nvPicPr>
          <p:cNvPr id="4" name="תמונה 3">
            <a:extLst>
              <a:ext uri="{FF2B5EF4-FFF2-40B4-BE49-F238E27FC236}">
                <a16:creationId xmlns:a16="http://schemas.microsoft.com/office/drawing/2014/main" id="{7E669059-BA32-2BFA-2C27-F5EEAE37E6CF}"/>
              </a:ext>
            </a:extLst>
          </p:cNvPr>
          <p:cNvPicPr>
            <a:picLocks noChangeAspect="1"/>
          </p:cNvPicPr>
          <p:nvPr/>
        </p:nvPicPr>
        <p:blipFill>
          <a:blip r:embed="rId3"/>
          <a:stretch>
            <a:fillRect/>
          </a:stretch>
        </p:blipFill>
        <p:spPr>
          <a:xfrm>
            <a:off x="1759621" y="3840885"/>
            <a:ext cx="9045724" cy="2651990"/>
          </a:xfrm>
          <a:prstGeom prst="rect">
            <a:avLst/>
          </a:prstGeom>
        </p:spPr>
      </p:pic>
    </p:spTree>
    <p:extLst>
      <p:ext uri="{BB962C8B-B14F-4D97-AF65-F5344CB8AC3E}">
        <p14:creationId xmlns:p14="http://schemas.microsoft.com/office/powerpoint/2010/main" val="31053964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58BB620-2495-8830-BCAC-2BDC4054C7CC}"/>
              </a:ext>
            </a:extLst>
          </p:cNvPr>
          <p:cNvSpPr>
            <a:spLocks noGrp="1"/>
          </p:cNvSpPr>
          <p:nvPr>
            <p:ph type="title"/>
          </p:nvPr>
        </p:nvSpPr>
        <p:spPr>
          <a:xfrm>
            <a:off x="838200" y="274890"/>
            <a:ext cx="10515600" cy="978441"/>
          </a:xfrm>
        </p:spPr>
        <p:txBody>
          <a:bodyPr/>
          <a:lstStyle/>
          <a:p>
            <a:r>
              <a:rPr lang="he-IL" dirty="0"/>
              <a:t>דוגמאות לנתונים שהתקבלו וניתוחם</a:t>
            </a:r>
          </a:p>
        </p:txBody>
      </p:sp>
      <p:sp>
        <p:nvSpPr>
          <p:cNvPr id="3" name="מציין מיקום תוכן 2">
            <a:extLst>
              <a:ext uri="{FF2B5EF4-FFF2-40B4-BE49-F238E27FC236}">
                <a16:creationId xmlns:a16="http://schemas.microsoft.com/office/drawing/2014/main" id="{2DB33A17-9092-8969-8D5A-CFF330BD8094}"/>
              </a:ext>
            </a:extLst>
          </p:cNvPr>
          <p:cNvSpPr>
            <a:spLocks noGrp="1"/>
          </p:cNvSpPr>
          <p:nvPr>
            <p:ph idx="1"/>
          </p:nvPr>
        </p:nvSpPr>
        <p:spPr>
          <a:xfrm>
            <a:off x="838200" y="1253331"/>
            <a:ext cx="10515600" cy="4351338"/>
          </a:xfrm>
        </p:spPr>
        <p:txBody>
          <a:bodyPr>
            <a:normAutofit/>
          </a:bodyPr>
          <a:lstStyle/>
          <a:p>
            <a:pPr marL="0" indent="0" algn="ctr">
              <a:buNone/>
            </a:pPr>
            <a:r>
              <a:rPr lang="he-IL" sz="2000" dirty="0"/>
              <a:t>שרת – 88.80.64.8	שם דומיין – </a:t>
            </a:r>
            <a:r>
              <a:rPr lang="en-US" sz="2000" dirty="0"/>
              <a:t>china.org.cn</a:t>
            </a:r>
            <a:endParaRPr lang="he-IL" sz="2000" dirty="0"/>
          </a:p>
          <a:p>
            <a:r>
              <a:rPr lang="he-IL" sz="2000" dirty="0"/>
              <a:t>ניתן לראות כי בדגימה הראשונה, השאילתות ארכה כ-0.4 שניות, וקיבלה את ה-</a:t>
            </a:r>
            <a:r>
              <a:rPr lang="en-US" sz="2000" dirty="0"/>
              <a:t>TTL</a:t>
            </a:r>
            <a:r>
              <a:rPr lang="he-IL" sz="2000" dirty="0"/>
              <a:t> 60.</a:t>
            </a:r>
          </a:p>
          <a:p>
            <a:r>
              <a:rPr lang="he-IL" sz="2000" dirty="0"/>
              <a:t>לאחר מכן כל שאר הבקשות ארכו בממוצע כ-0.096 שניות, ה-</a:t>
            </a:r>
            <a:r>
              <a:rPr lang="en-US" sz="2000" dirty="0"/>
              <a:t>TTL</a:t>
            </a:r>
            <a:r>
              <a:rPr lang="he-IL" sz="2000" dirty="0"/>
              <a:t> שלהם ירד באופן עוקב וכזה שתואם את זמני השליחה.</a:t>
            </a:r>
          </a:p>
          <a:p>
            <a:r>
              <a:rPr lang="he-IL" sz="2000" dirty="0"/>
              <a:t>כלומר הרשומה לא הייתה קיימת ונכנסה ל-</a:t>
            </a:r>
            <a:r>
              <a:rPr lang="en-US" sz="2000" dirty="0"/>
              <a:t>cache</a:t>
            </a:r>
            <a:r>
              <a:rPr lang="he-IL" sz="2000" dirty="0"/>
              <a:t> בעת השאילתה שלנו</a:t>
            </a:r>
          </a:p>
        </p:txBody>
      </p:sp>
      <p:pic>
        <p:nvPicPr>
          <p:cNvPr id="5" name="תמונה 4">
            <a:extLst>
              <a:ext uri="{FF2B5EF4-FFF2-40B4-BE49-F238E27FC236}">
                <a16:creationId xmlns:a16="http://schemas.microsoft.com/office/drawing/2014/main" id="{E1C7B3E8-8B66-1E2A-DA95-951B76291871}"/>
              </a:ext>
            </a:extLst>
          </p:cNvPr>
          <p:cNvPicPr>
            <a:picLocks noChangeAspect="1"/>
          </p:cNvPicPr>
          <p:nvPr/>
        </p:nvPicPr>
        <p:blipFill>
          <a:blip r:embed="rId2"/>
          <a:stretch>
            <a:fillRect/>
          </a:stretch>
        </p:blipFill>
        <p:spPr>
          <a:xfrm>
            <a:off x="0" y="3156733"/>
            <a:ext cx="7389845" cy="3701267"/>
          </a:xfrm>
          <a:prstGeom prst="rect">
            <a:avLst/>
          </a:prstGeom>
        </p:spPr>
      </p:pic>
    </p:spTree>
    <p:extLst>
      <p:ext uri="{BB962C8B-B14F-4D97-AF65-F5344CB8AC3E}">
        <p14:creationId xmlns:p14="http://schemas.microsoft.com/office/powerpoint/2010/main" val="30373093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58BB620-2495-8830-BCAC-2BDC4054C7CC}"/>
              </a:ext>
            </a:extLst>
          </p:cNvPr>
          <p:cNvSpPr>
            <a:spLocks noGrp="1"/>
          </p:cNvSpPr>
          <p:nvPr>
            <p:ph type="title"/>
          </p:nvPr>
        </p:nvSpPr>
        <p:spPr>
          <a:xfrm>
            <a:off x="838200" y="274890"/>
            <a:ext cx="10515600" cy="978441"/>
          </a:xfrm>
        </p:spPr>
        <p:txBody>
          <a:bodyPr/>
          <a:lstStyle/>
          <a:p>
            <a:r>
              <a:rPr lang="he-IL"/>
              <a:t>דוגמאות לנתונים שהתקבלו וניתוחם</a:t>
            </a:r>
            <a:endParaRPr lang="he-IL" dirty="0"/>
          </a:p>
        </p:txBody>
      </p:sp>
      <p:sp>
        <p:nvSpPr>
          <p:cNvPr id="3" name="מציין מיקום תוכן 2">
            <a:extLst>
              <a:ext uri="{FF2B5EF4-FFF2-40B4-BE49-F238E27FC236}">
                <a16:creationId xmlns:a16="http://schemas.microsoft.com/office/drawing/2014/main" id="{2DB33A17-9092-8969-8D5A-CFF330BD8094}"/>
              </a:ext>
            </a:extLst>
          </p:cNvPr>
          <p:cNvSpPr>
            <a:spLocks noGrp="1"/>
          </p:cNvSpPr>
          <p:nvPr>
            <p:ph idx="1"/>
          </p:nvPr>
        </p:nvSpPr>
        <p:spPr>
          <a:xfrm>
            <a:off x="838200" y="1253331"/>
            <a:ext cx="10515600" cy="4351338"/>
          </a:xfrm>
        </p:spPr>
        <p:txBody>
          <a:bodyPr>
            <a:normAutofit/>
          </a:bodyPr>
          <a:lstStyle/>
          <a:p>
            <a:pPr marL="0" indent="0" algn="ctr">
              <a:buNone/>
            </a:pPr>
            <a:r>
              <a:rPr lang="he-IL" sz="1800" dirty="0"/>
              <a:t>שרת – 88.80.64.8	שם דומיין – </a:t>
            </a:r>
            <a:r>
              <a:rPr lang="en-US" sz="1800" dirty="0"/>
              <a:t>nihonsport.com</a:t>
            </a:r>
            <a:endParaRPr lang="he-IL" sz="1800" dirty="0"/>
          </a:p>
          <a:p>
            <a:r>
              <a:rPr lang="he-IL" sz="1800" dirty="0"/>
              <a:t>ניתן לראות כי בדגימה הראשונה, השאילתות ארכה כ-0.13 שניות, וקיבלה את ה-</a:t>
            </a:r>
            <a:r>
              <a:rPr lang="en-US" sz="1800" dirty="0"/>
              <a:t>TTL</a:t>
            </a:r>
            <a:r>
              <a:rPr lang="he-IL" sz="1800" dirty="0"/>
              <a:t> 60.</a:t>
            </a:r>
          </a:p>
          <a:p>
            <a:r>
              <a:rPr lang="he-IL" sz="1800" dirty="0"/>
              <a:t>לאחר מכן כל שאר הבקשות ארכו בממוצע כ-0.098 שניות, ה-</a:t>
            </a:r>
            <a:r>
              <a:rPr lang="en-US" sz="1800" dirty="0"/>
              <a:t>TTL</a:t>
            </a:r>
            <a:r>
              <a:rPr lang="he-IL" sz="1800" dirty="0"/>
              <a:t> שלהם ירד באופן עוקב וכזה שתואם את זמני השליחה, עד לשאילתה ה-6 שממנה כל הערכים מאופסים.</a:t>
            </a:r>
          </a:p>
          <a:p>
            <a:r>
              <a:rPr lang="he-IL" sz="1800" dirty="0"/>
              <a:t>כלומר בתום ה-60 שניות אין תשובה מהשרת על הרשומה הזו, כיוון ש-(</a:t>
            </a:r>
            <a:r>
              <a:rPr lang="en-US" sz="1800" dirty="0" err="1"/>
              <a:t>rd</a:t>
            </a:r>
            <a:r>
              <a:rPr lang="en-US" sz="1800" dirty="0"/>
              <a:t>=0</a:t>
            </a:r>
            <a:r>
              <a:rPr lang="he-IL" sz="1800" dirty="0"/>
              <a:t>), אין בקשה שתעדכן את המטמון ולכן זו ההוכחה שהרשומה אכן נמחקה ואינה במטמון.</a:t>
            </a:r>
          </a:p>
        </p:txBody>
      </p:sp>
      <p:pic>
        <p:nvPicPr>
          <p:cNvPr id="6" name="תמונה 5">
            <a:extLst>
              <a:ext uri="{FF2B5EF4-FFF2-40B4-BE49-F238E27FC236}">
                <a16:creationId xmlns:a16="http://schemas.microsoft.com/office/drawing/2014/main" id="{54392420-A097-0140-958F-575E4A6036FD}"/>
              </a:ext>
            </a:extLst>
          </p:cNvPr>
          <p:cNvPicPr>
            <a:picLocks noChangeAspect="1"/>
          </p:cNvPicPr>
          <p:nvPr/>
        </p:nvPicPr>
        <p:blipFill>
          <a:blip r:embed="rId2"/>
          <a:stretch>
            <a:fillRect/>
          </a:stretch>
        </p:blipFill>
        <p:spPr>
          <a:xfrm>
            <a:off x="0" y="3336046"/>
            <a:ext cx="6988629" cy="3376620"/>
          </a:xfrm>
          <a:prstGeom prst="rect">
            <a:avLst/>
          </a:prstGeom>
        </p:spPr>
      </p:pic>
    </p:spTree>
    <p:extLst>
      <p:ext uri="{BB962C8B-B14F-4D97-AF65-F5344CB8AC3E}">
        <p14:creationId xmlns:p14="http://schemas.microsoft.com/office/powerpoint/2010/main" val="12451937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58BB620-2495-8830-BCAC-2BDC4054C7CC}"/>
              </a:ext>
            </a:extLst>
          </p:cNvPr>
          <p:cNvSpPr>
            <a:spLocks noGrp="1"/>
          </p:cNvSpPr>
          <p:nvPr>
            <p:ph type="title"/>
          </p:nvPr>
        </p:nvSpPr>
        <p:spPr>
          <a:xfrm>
            <a:off x="838200" y="274890"/>
            <a:ext cx="10515600" cy="978441"/>
          </a:xfrm>
        </p:spPr>
        <p:txBody>
          <a:bodyPr/>
          <a:lstStyle/>
          <a:p>
            <a:r>
              <a:rPr lang="he-IL" dirty="0"/>
              <a:t>דוגמאות לנתונים שהתקבלו וניתוחם</a:t>
            </a:r>
          </a:p>
        </p:txBody>
      </p:sp>
      <p:sp>
        <p:nvSpPr>
          <p:cNvPr id="3" name="מציין מיקום תוכן 2">
            <a:extLst>
              <a:ext uri="{FF2B5EF4-FFF2-40B4-BE49-F238E27FC236}">
                <a16:creationId xmlns:a16="http://schemas.microsoft.com/office/drawing/2014/main" id="{2DB33A17-9092-8969-8D5A-CFF330BD8094}"/>
              </a:ext>
            </a:extLst>
          </p:cNvPr>
          <p:cNvSpPr>
            <a:spLocks noGrp="1"/>
          </p:cNvSpPr>
          <p:nvPr>
            <p:ph idx="1"/>
          </p:nvPr>
        </p:nvSpPr>
        <p:spPr>
          <a:xfrm>
            <a:off x="838200" y="1309317"/>
            <a:ext cx="10515600" cy="4351338"/>
          </a:xfrm>
        </p:spPr>
        <p:txBody>
          <a:bodyPr>
            <a:normAutofit/>
          </a:bodyPr>
          <a:lstStyle/>
          <a:p>
            <a:pPr marL="0" indent="0" algn="ctr">
              <a:buNone/>
            </a:pPr>
            <a:r>
              <a:rPr lang="he-IL" sz="1800" dirty="0"/>
              <a:t>שרת – 88.80.64.8		שם דומיין – </a:t>
            </a:r>
            <a:r>
              <a:rPr lang="en-US" sz="1800" dirty="0"/>
              <a:t>archive.org</a:t>
            </a:r>
            <a:endParaRPr lang="he-IL" sz="1800" dirty="0"/>
          </a:p>
          <a:p>
            <a:r>
              <a:rPr lang="he-IL" sz="1800" dirty="0"/>
              <a:t>ניתן לראות כי רק בדגימה ה-7 קיבלנו שיש קפיצה הן מבחינת ה-</a:t>
            </a:r>
            <a:r>
              <a:rPr lang="en-US" sz="1800" dirty="0"/>
              <a:t>TTL</a:t>
            </a:r>
            <a:r>
              <a:rPr lang="he-IL" sz="1800" dirty="0"/>
              <a:t> והן מבחינת התזמון.</a:t>
            </a:r>
          </a:p>
          <a:p>
            <a:r>
              <a:rPr lang="he-IL" sz="1800" dirty="0"/>
              <a:t>עד אותה הבקשה יש ירידה עקבית ותקינה כמו בשקף הקודם, המסקנה ברורה – אולם, ישנה קפיצה דרמטית כאשר לא אנו שלחנו בקשה שמשנה את המטמון.</a:t>
            </a:r>
          </a:p>
          <a:p>
            <a:r>
              <a:rPr lang="he-IL" sz="1800" dirty="0"/>
              <a:t>על כן ניתן להסיק כי ככל הנראה, נוצרה נשלחה שאילתה ממשתמש ברשת אל השרת (האיטלקי) הנ"ל כך שהמטמון התעדכן והשתנה</a:t>
            </a:r>
          </a:p>
        </p:txBody>
      </p:sp>
      <p:pic>
        <p:nvPicPr>
          <p:cNvPr id="5" name="תמונה 4">
            <a:extLst>
              <a:ext uri="{FF2B5EF4-FFF2-40B4-BE49-F238E27FC236}">
                <a16:creationId xmlns:a16="http://schemas.microsoft.com/office/drawing/2014/main" id="{0254DCB6-DB66-1D16-496F-648244AAE298}"/>
              </a:ext>
            </a:extLst>
          </p:cNvPr>
          <p:cNvPicPr>
            <a:picLocks noChangeAspect="1"/>
          </p:cNvPicPr>
          <p:nvPr/>
        </p:nvPicPr>
        <p:blipFill>
          <a:blip r:embed="rId2"/>
          <a:stretch>
            <a:fillRect/>
          </a:stretch>
        </p:blipFill>
        <p:spPr>
          <a:xfrm>
            <a:off x="0" y="3366756"/>
            <a:ext cx="7417837" cy="3491244"/>
          </a:xfrm>
          <a:prstGeom prst="rect">
            <a:avLst/>
          </a:prstGeom>
        </p:spPr>
      </p:pic>
    </p:spTree>
    <p:extLst>
      <p:ext uri="{BB962C8B-B14F-4D97-AF65-F5344CB8AC3E}">
        <p14:creationId xmlns:p14="http://schemas.microsoft.com/office/powerpoint/2010/main" val="24388510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45E111C-CFD4-3BA0-6093-E3D1E0966979}"/>
              </a:ext>
            </a:extLst>
          </p:cNvPr>
          <p:cNvSpPr>
            <a:spLocks noGrp="1"/>
          </p:cNvSpPr>
          <p:nvPr>
            <p:ph type="title"/>
          </p:nvPr>
        </p:nvSpPr>
        <p:spPr/>
        <p:txBody>
          <a:bodyPr/>
          <a:lstStyle/>
          <a:p>
            <a:r>
              <a:rPr lang="he-IL" dirty="0"/>
              <a:t>דגימה אחת מוזרה</a:t>
            </a:r>
          </a:p>
        </p:txBody>
      </p:sp>
      <p:sp>
        <p:nvSpPr>
          <p:cNvPr id="3" name="מציין מיקום תוכן 2">
            <a:extLst>
              <a:ext uri="{FF2B5EF4-FFF2-40B4-BE49-F238E27FC236}">
                <a16:creationId xmlns:a16="http://schemas.microsoft.com/office/drawing/2014/main" id="{E6771E59-F526-A0CA-FA00-C6B6E05C3FF3}"/>
              </a:ext>
            </a:extLst>
          </p:cNvPr>
          <p:cNvSpPr>
            <a:spLocks noGrp="1"/>
          </p:cNvSpPr>
          <p:nvPr>
            <p:ph idx="1"/>
          </p:nvPr>
        </p:nvSpPr>
        <p:spPr/>
        <p:txBody>
          <a:bodyPr/>
          <a:lstStyle/>
          <a:p>
            <a:r>
              <a:rPr lang="he-IL" dirty="0"/>
              <a:t>במהלך החיפושים שלנו, נתקלנו בשרת אחד שמגיב לנו באופן מוזר</a:t>
            </a:r>
          </a:p>
          <a:p>
            <a:r>
              <a:rPr lang="he-IL" dirty="0"/>
              <a:t>ב-</a:t>
            </a:r>
            <a:r>
              <a:rPr lang="en-US" dirty="0" err="1"/>
              <a:t>wireshark</a:t>
            </a:r>
            <a:r>
              <a:rPr lang="he-IL" dirty="0"/>
              <a:t> זיהינו שבשרת 94.153.241.134 ה-"אוקראיני" (כך קראנו לו מאז) ישנה תופעה מעניינת אך מוכרת – השרת מקבל את שאילתת ה-</a:t>
            </a:r>
            <a:r>
              <a:rPr lang="en-US" dirty="0"/>
              <a:t>DNS</a:t>
            </a:r>
            <a:r>
              <a:rPr lang="he-IL" dirty="0"/>
              <a:t> שלנו אבל הוא מחליט לשנות אותה על דעת עצמו, ולשנות את ערך ה-</a:t>
            </a:r>
            <a:r>
              <a:rPr lang="en-US" dirty="0" err="1"/>
              <a:t>rd</a:t>
            </a:r>
            <a:r>
              <a:rPr lang="he-IL" dirty="0"/>
              <a:t> מ-0 ל-1, כלומר הבקשה הלא-רקורסיבית כעת היא כן רקורסיבית.</a:t>
            </a:r>
          </a:p>
          <a:p>
            <a:r>
              <a:rPr lang="he-IL" dirty="0"/>
              <a:t>פנינו לגרפים והתבוננו על ה-</a:t>
            </a:r>
            <a:r>
              <a:rPr lang="en-US" dirty="0"/>
              <a:t>TTL</a:t>
            </a:r>
            <a:r>
              <a:rPr lang="he-IL" dirty="0"/>
              <a:t>-ים (בכדי לראות מה מתרחש) וגילינו שבעבור </a:t>
            </a:r>
            <a:r>
              <a:rPr lang="en-US" dirty="0"/>
              <a:t>amitdvir.com</a:t>
            </a:r>
            <a:r>
              <a:rPr lang="he-IL" dirty="0"/>
              <a:t> בדגימה הראשונה ה-</a:t>
            </a:r>
            <a:r>
              <a:rPr lang="en-US" dirty="0"/>
              <a:t>TTL</a:t>
            </a:r>
            <a:r>
              <a:rPr lang="he-IL" dirty="0"/>
              <a:t> הוא 10800 לאחר דגימה יורד ל-10785 ומקפץ בחזרה ל-1800 בתוך פחות משניות ספורות</a:t>
            </a:r>
          </a:p>
          <a:p>
            <a:endParaRPr lang="he-IL" dirty="0"/>
          </a:p>
        </p:txBody>
      </p:sp>
    </p:spTree>
    <p:extLst>
      <p:ext uri="{BB962C8B-B14F-4D97-AF65-F5344CB8AC3E}">
        <p14:creationId xmlns:p14="http://schemas.microsoft.com/office/powerpoint/2010/main" val="3237846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45E111C-CFD4-3BA0-6093-E3D1E0966979}"/>
              </a:ext>
            </a:extLst>
          </p:cNvPr>
          <p:cNvSpPr>
            <a:spLocks noGrp="1"/>
          </p:cNvSpPr>
          <p:nvPr>
            <p:ph type="title"/>
          </p:nvPr>
        </p:nvSpPr>
        <p:spPr/>
        <p:txBody>
          <a:bodyPr/>
          <a:lstStyle/>
          <a:p>
            <a:r>
              <a:rPr lang="he-IL" dirty="0"/>
              <a:t>דגימה אחת מוזרה</a:t>
            </a:r>
          </a:p>
        </p:txBody>
      </p:sp>
      <p:sp>
        <p:nvSpPr>
          <p:cNvPr id="3" name="מציין מיקום תוכן 2">
            <a:extLst>
              <a:ext uri="{FF2B5EF4-FFF2-40B4-BE49-F238E27FC236}">
                <a16:creationId xmlns:a16="http://schemas.microsoft.com/office/drawing/2014/main" id="{E6771E59-F526-A0CA-FA00-C6B6E05C3FF3}"/>
              </a:ext>
            </a:extLst>
          </p:cNvPr>
          <p:cNvSpPr>
            <a:spLocks noGrp="1"/>
          </p:cNvSpPr>
          <p:nvPr>
            <p:ph idx="1"/>
          </p:nvPr>
        </p:nvSpPr>
        <p:spPr/>
        <p:txBody>
          <a:bodyPr>
            <a:normAutofit/>
          </a:bodyPr>
          <a:lstStyle/>
          <a:p>
            <a:r>
              <a:rPr lang="he-IL" dirty="0"/>
              <a:t>ביחד עם מרדכי ניסינו להבין את פשר התופעה</a:t>
            </a:r>
          </a:p>
          <a:p>
            <a:r>
              <a:rPr lang="he-IL" dirty="0"/>
              <a:t>והבנו כי ככל הנראה השרת מגובה מאחורי הקלעים בעוד כמה שרתים, כלומר הוא מעביר את הבקשה לעוד גורמים – במקביל</a:t>
            </a:r>
          </a:p>
          <a:p>
            <a:r>
              <a:rPr lang="he-IL" dirty="0"/>
              <a:t>כלומר – פעם אחת מתקבלת תשובה משרת </a:t>
            </a:r>
            <a:r>
              <a:rPr lang="en-US" dirty="0"/>
              <a:t>X</a:t>
            </a:r>
            <a:r>
              <a:rPr lang="he-IL" dirty="0"/>
              <a:t>, ופעם הוא מקבת מענה משרת </a:t>
            </a:r>
            <a:r>
              <a:rPr lang="en-US" dirty="0"/>
              <a:t>Y</a:t>
            </a:r>
            <a:endParaRPr lang="he-IL" dirty="0"/>
          </a:p>
          <a:p>
            <a:r>
              <a:rPr lang="he-IL" dirty="0"/>
              <a:t>אבל הם "מוטמעים" בתוכו, כלומר השרת המרכזי, מתחשב בזמנים שהתקבלו בשרת שהביא לו את התשובה</a:t>
            </a:r>
          </a:p>
          <a:p>
            <a:endParaRPr lang="he-IL" dirty="0"/>
          </a:p>
        </p:txBody>
      </p:sp>
    </p:spTree>
    <p:extLst>
      <p:ext uri="{BB962C8B-B14F-4D97-AF65-F5344CB8AC3E}">
        <p14:creationId xmlns:p14="http://schemas.microsoft.com/office/powerpoint/2010/main" val="17129444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023D03C-99F7-1B4B-333F-EB4DF739DCE9}"/>
              </a:ext>
            </a:extLst>
          </p:cNvPr>
          <p:cNvSpPr>
            <a:spLocks noGrp="1"/>
          </p:cNvSpPr>
          <p:nvPr>
            <p:ph type="title"/>
          </p:nvPr>
        </p:nvSpPr>
        <p:spPr/>
        <p:txBody>
          <a:bodyPr/>
          <a:lstStyle/>
          <a:p>
            <a:r>
              <a:rPr lang="he-IL" dirty="0"/>
              <a:t>דגימה אחת מעניינת</a:t>
            </a:r>
          </a:p>
        </p:txBody>
      </p:sp>
      <p:sp>
        <p:nvSpPr>
          <p:cNvPr id="3" name="מציין מיקום תוכן 2">
            <a:extLst>
              <a:ext uri="{FF2B5EF4-FFF2-40B4-BE49-F238E27FC236}">
                <a16:creationId xmlns:a16="http://schemas.microsoft.com/office/drawing/2014/main" id="{D2504ECD-4928-901E-E847-7E0E199FECC6}"/>
              </a:ext>
            </a:extLst>
          </p:cNvPr>
          <p:cNvSpPr>
            <a:spLocks noGrp="1"/>
          </p:cNvSpPr>
          <p:nvPr>
            <p:ph idx="1"/>
          </p:nvPr>
        </p:nvSpPr>
        <p:spPr/>
        <p:txBody>
          <a:bodyPr>
            <a:normAutofit/>
          </a:bodyPr>
          <a:lstStyle/>
          <a:p>
            <a:r>
              <a:rPr lang="he-IL" sz="2000" dirty="0"/>
              <a:t>הדגימה של השרת הפכה כקבועה והביאה איתה ב-</a:t>
            </a:r>
            <a:r>
              <a:rPr lang="en-US" sz="2000" dirty="0"/>
              <a:t>scale</a:t>
            </a:r>
            <a:r>
              <a:rPr lang="he-IL" sz="2000" dirty="0"/>
              <a:t>-ים רחבים יותר תוצאות מעניינות </a:t>
            </a:r>
          </a:p>
          <a:p>
            <a:r>
              <a:rPr lang="he-IL" sz="2000" dirty="0"/>
              <a:t>הזמנים אינם תואמים להפרשים</a:t>
            </a:r>
          </a:p>
          <a:p>
            <a:r>
              <a:rPr lang="he-IL" sz="2000" dirty="0"/>
              <a:t>בתוך מספר דקות, ה-</a:t>
            </a:r>
            <a:r>
              <a:rPr lang="en-US" sz="2000" dirty="0"/>
              <a:t>TTL</a:t>
            </a:r>
            <a:r>
              <a:rPr lang="he-IL" sz="2000" dirty="0"/>
              <a:t> שמוגדר לכמה שעות השתנה למקסימלי ולאחר מכן התאפס לאחר מספר דקות</a:t>
            </a:r>
          </a:p>
        </p:txBody>
      </p:sp>
      <p:pic>
        <p:nvPicPr>
          <p:cNvPr id="5" name="תמונה 4">
            <a:extLst>
              <a:ext uri="{FF2B5EF4-FFF2-40B4-BE49-F238E27FC236}">
                <a16:creationId xmlns:a16="http://schemas.microsoft.com/office/drawing/2014/main" id="{A6DF658C-DE53-D981-8D64-B18E52E6B238}"/>
              </a:ext>
            </a:extLst>
          </p:cNvPr>
          <p:cNvPicPr>
            <a:picLocks noChangeAspect="1"/>
          </p:cNvPicPr>
          <p:nvPr/>
        </p:nvPicPr>
        <p:blipFill>
          <a:blip r:embed="rId2"/>
          <a:stretch>
            <a:fillRect/>
          </a:stretch>
        </p:blipFill>
        <p:spPr>
          <a:xfrm>
            <a:off x="336274" y="3429000"/>
            <a:ext cx="7086600" cy="3274009"/>
          </a:xfrm>
          <a:prstGeom prst="rect">
            <a:avLst/>
          </a:prstGeom>
        </p:spPr>
      </p:pic>
    </p:spTree>
    <p:extLst>
      <p:ext uri="{BB962C8B-B14F-4D97-AF65-F5344CB8AC3E}">
        <p14:creationId xmlns:p14="http://schemas.microsoft.com/office/powerpoint/2010/main" val="38078327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57752480-3A89-568D-C822-14F0E012199A}"/>
              </a:ext>
            </a:extLst>
          </p:cNvPr>
          <p:cNvPicPr>
            <a:picLocks noChangeAspect="1"/>
          </p:cNvPicPr>
          <p:nvPr/>
        </p:nvPicPr>
        <p:blipFill>
          <a:blip r:embed="rId2"/>
          <a:stretch>
            <a:fillRect/>
          </a:stretch>
        </p:blipFill>
        <p:spPr>
          <a:xfrm>
            <a:off x="1132114" y="1135685"/>
            <a:ext cx="9927771" cy="4586630"/>
          </a:xfrm>
          <a:prstGeom prst="rect">
            <a:avLst/>
          </a:prstGeom>
        </p:spPr>
      </p:pic>
    </p:spTree>
    <p:extLst>
      <p:ext uri="{BB962C8B-B14F-4D97-AF65-F5344CB8AC3E}">
        <p14:creationId xmlns:p14="http://schemas.microsoft.com/office/powerpoint/2010/main" val="2861182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D4D975E-787C-7425-90D1-96E8AA0D365F}"/>
              </a:ext>
            </a:extLst>
          </p:cNvPr>
          <p:cNvSpPr>
            <a:spLocks noGrp="1"/>
          </p:cNvSpPr>
          <p:nvPr>
            <p:ph type="title"/>
          </p:nvPr>
        </p:nvSpPr>
        <p:spPr/>
        <p:txBody>
          <a:bodyPr/>
          <a:lstStyle/>
          <a:p>
            <a:pPr algn="ctr"/>
            <a:r>
              <a:rPr lang="en-US" dirty="0"/>
              <a:t>DNS Cache Probing</a:t>
            </a:r>
            <a:endParaRPr lang="he-IL" dirty="0"/>
          </a:p>
        </p:txBody>
      </p:sp>
      <p:sp>
        <p:nvSpPr>
          <p:cNvPr id="3" name="מציין מיקום תוכן 2">
            <a:extLst>
              <a:ext uri="{FF2B5EF4-FFF2-40B4-BE49-F238E27FC236}">
                <a16:creationId xmlns:a16="http://schemas.microsoft.com/office/drawing/2014/main" id="{C5FA4DB0-C6DB-D10C-20BB-8BAA4967DD33}"/>
              </a:ext>
            </a:extLst>
          </p:cNvPr>
          <p:cNvSpPr>
            <a:spLocks noGrp="1"/>
          </p:cNvSpPr>
          <p:nvPr>
            <p:ph idx="1"/>
          </p:nvPr>
        </p:nvSpPr>
        <p:spPr>
          <a:xfrm>
            <a:off x="838200" y="1825625"/>
            <a:ext cx="10515600" cy="4667250"/>
          </a:xfrm>
        </p:spPr>
        <p:txBody>
          <a:bodyPr/>
          <a:lstStyle/>
          <a:p>
            <a:r>
              <a:rPr lang="he-IL" sz="1800" dirty="0">
                <a:effectLst/>
                <a:latin typeface="Arial" panose="020B0604020202020204" pitchFamily="34" charset="0"/>
                <a:ea typeface="Arial" panose="020B0604020202020204" pitchFamily="34" charset="0"/>
              </a:rPr>
              <a:t>שליחת בקשות לשרת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כדי לצפות בערך </a:t>
            </a:r>
            <a:r>
              <a:rPr lang="en-US" sz="1800" dirty="0">
                <a:effectLst/>
                <a:latin typeface="Arial" panose="020B0604020202020204" pitchFamily="34" charset="0"/>
                <a:ea typeface="Arial" panose="020B0604020202020204" pitchFamily="34" charset="0"/>
              </a:rPr>
              <a:t>TTL</a:t>
            </a:r>
            <a:r>
              <a:rPr lang="he-IL" sz="1800" dirty="0">
                <a:effectLst/>
                <a:latin typeface="Arial" panose="020B0604020202020204" pitchFamily="34" charset="0"/>
                <a:ea typeface="Arial" panose="020B0604020202020204" pitchFamily="34" charset="0"/>
              </a:rPr>
              <a:t> נקראת </a:t>
            </a:r>
            <a:r>
              <a:rPr lang="en-US" sz="1800" dirty="0">
                <a:effectLst/>
                <a:latin typeface="Arial" panose="020B0604020202020204" pitchFamily="34" charset="0"/>
                <a:ea typeface="Arial" panose="020B0604020202020204" pitchFamily="34" charset="0"/>
              </a:rPr>
              <a:t>DNS cache probing</a:t>
            </a:r>
            <a:r>
              <a:rPr lang="he-IL" sz="1800" dirty="0">
                <a:effectLst/>
                <a:latin typeface="Arial" panose="020B0604020202020204" pitchFamily="34" charset="0"/>
                <a:ea typeface="Arial" panose="020B0604020202020204" pitchFamily="34" charset="0"/>
              </a:rPr>
              <a:t>.</a:t>
            </a:r>
          </a:p>
          <a:p>
            <a:r>
              <a:rPr lang="he-IL" sz="1800" dirty="0">
                <a:effectLst/>
                <a:latin typeface="Arial" panose="020B0604020202020204" pitchFamily="34" charset="0"/>
                <a:ea typeface="Arial" panose="020B0604020202020204" pitchFamily="34" charset="0"/>
              </a:rPr>
              <a:t>ב-</a:t>
            </a:r>
            <a:r>
              <a:rPr lang="en-US" sz="1800" dirty="0">
                <a:effectLst/>
                <a:latin typeface="Arial" panose="020B0604020202020204" pitchFamily="34" charset="0"/>
                <a:ea typeface="Arial" panose="020B0604020202020204" pitchFamily="34" charset="0"/>
              </a:rPr>
              <a:t>cache</a:t>
            </a:r>
            <a:r>
              <a:rPr lang="he-IL" sz="1800" dirty="0">
                <a:effectLst/>
                <a:latin typeface="Arial" panose="020B0604020202020204" pitchFamily="34" charset="0"/>
                <a:ea typeface="Arial" panose="020B0604020202020204" pitchFamily="34" charset="0"/>
              </a:rPr>
              <a:t> של שרתי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ישנו מיפוי כתובות </a:t>
            </a:r>
            <a:r>
              <a:rPr lang="en-US" sz="1800" dirty="0">
                <a:effectLst/>
                <a:latin typeface="Arial" panose="020B0604020202020204" pitchFamily="34" charset="0"/>
                <a:ea typeface="Arial" panose="020B0604020202020204" pitchFamily="34" charset="0"/>
              </a:rPr>
              <a:t>IP</a:t>
            </a:r>
            <a:r>
              <a:rPr lang="he-IL" sz="1800" dirty="0">
                <a:effectLst/>
                <a:latin typeface="Arial" panose="020B0604020202020204" pitchFamily="34" charset="0"/>
                <a:ea typeface="Arial" panose="020B0604020202020204" pitchFamily="34" charset="0"/>
              </a:rPr>
              <a:t> לשמות דומיין באופן זמני, למשך זמן שהוגדר מראש (לרוב על ידי בעל הדומיין – מוגדר מראש בעת הפעלת השרת). </a:t>
            </a:r>
          </a:p>
          <a:p>
            <a:r>
              <a:rPr lang="he-IL" sz="1800" dirty="0">
                <a:effectLst/>
                <a:latin typeface="Arial" panose="020B0604020202020204" pitchFamily="34" charset="0"/>
                <a:ea typeface="Arial" panose="020B0604020202020204" pitchFamily="34" charset="0"/>
              </a:rPr>
              <a:t>כאשר ה</a:t>
            </a:r>
            <a:r>
              <a:rPr lang="en-US" sz="1800" dirty="0">
                <a:effectLst/>
                <a:latin typeface="Arial" panose="020B0604020202020204" pitchFamily="34" charset="0"/>
                <a:ea typeface="Arial" panose="020B0604020202020204" pitchFamily="34" charset="0"/>
              </a:rPr>
              <a:t>host-</a:t>
            </a:r>
            <a:r>
              <a:rPr lang="he-IL" sz="1800" dirty="0">
                <a:effectLst/>
                <a:latin typeface="Arial" panose="020B0604020202020204" pitchFamily="34" charset="0"/>
                <a:ea typeface="Arial" panose="020B0604020202020204" pitchFamily="34" charset="0"/>
              </a:rPr>
              <a:t> פונה לשרת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לכתובת מסוימת, השרת בודק ב-</a:t>
            </a:r>
            <a:r>
              <a:rPr lang="en-US" sz="1800" dirty="0">
                <a:effectLst/>
                <a:latin typeface="Arial" panose="020B0604020202020204" pitchFamily="34" charset="0"/>
                <a:ea typeface="Arial" panose="020B0604020202020204" pitchFamily="34" charset="0"/>
              </a:rPr>
              <a:t>cache</a:t>
            </a:r>
            <a:r>
              <a:rPr lang="he-IL" sz="1800" dirty="0">
                <a:effectLst/>
                <a:latin typeface="Arial" panose="020B0604020202020204" pitchFamily="34" charset="0"/>
                <a:ea typeface="Arial" panose="020B0604020202020204" pitchFamily="34" charset="0"/>
              </a:rPr>
              <a:t> שלו אם רשומה קיימת ושולח תשובה.</a:t>
            </a:r>
          </a:p>
          <a:p>
            <a:r>
              <a:rPr lang="he-IL" sz="1800" dirty="0">
                <a:effectLst/>
                <a:latin typeface="Arial" panose="020B0604020202020204" pitchFamily="34" charset="0"/>
                <a:ea typeface="Arial" panose="020B0604020202020204" pitchFamily="34" charset="0"/>
              </a:rPr>
              <a:t>אם ה-</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שולח תשובה חזרה שהגיעה מה-</a:t>
            </a:r>
            <a:r>
              <a:rPr lang="en-US" sz="1800" dirty="0">
                <a:effectLst/>
                <a:latin typeface="Arial" panose="020B0604020202020204" pitchFamily="34" charset="0"/>
                <a:ea typeface="Arial" panose="020B0604020202020204" pitchFamily="34" charset="0"/>
              </a:rPr>
              <a:t>cache</a:t>
            </a:r>
            <a:r>
              <a:rPr lang="he-IL" sz="1800" dirty="0">
                <a:effectLst/>
                <a:latin typeface="Arial" panose="020B0604020202020204" pitchFamily="34" charset="0"/>
                <a:ea typeface="Arial" panose="020B0604020202020204" pitchFamily="34" charset="0"/>
              </a:rPr>
              <a:t>, יש שדה נוסף בעל ערך </a:t>
            </a:r>
            <a:r>
              <a:rPr lang="en-US" sz="1800" dirty="0">
                <a:effectLst/>
                <a:latin typeface="Arial" panose="020B0604020202020204" pitchFamily="34" charset="0"/>
                <a:ea typeface="Arial" panose="020B0604020202020204" pitchFamily="34" charset="0"/>
              </a:rPr>
              <a:t>TTL</a:t>
            </a:r>
            <a:r>
              <a:rPr lang="he-IL" sz="1800" dirty="0">
                <a:effectLst/>
                <a:latin typeface="Arial" panose="020B0604020202020204" pitchFamily="34" charset="0"/>
                <a:ea typeface="Arial" panose="020B0604020202020204" pitchFamily="34" charset="0"/>
              </a:rPr>
              <a:t> המציין מתי הרשומה תפוג (יש לשים לב לשוני בין ה-</a:t>
            </a:r>
            <a:r>
              <a:rPr lang="en-US" sz="1800" dirty="0">
                <a:effectLst/>
                <a:latin typeface="Arial" panose="020B0604020202020204" pitchFamily="34" charset="0"/>
                <a:ea typeface="Arial" panose="020B0604020202020204" pitchFamily="34" charset="0"/>
              </a:rPr>
              <a:t>TTL</a:t>
            </a:r>
            <a:r>
              <a:rPr lang="he-IL" sz="1800" dirty="0">
                <a:effectLst/>
                <a:latin typeface="Arial" panose="020B0604020202020204" pitchFamily="34" charset="0"/>
                <a:ea typeface="Arial" panose="020B0604020202020204" pitchFamily="34" charset="0"/>
              </a:rPr>
              <a:t> של </a:t>
            </a:r>
            <a:r>
              <a:rPr lang="he-IL" sz="1800" dirty="0" err="1">
                <a:effectLst/>
                <a:latin typeface="Arial" panose="020B0604020202020204" pitchFamily="34" charset="0"/>
                <a:ea typeface="Arial" panose="020B0604020202020204" pitchFamily="34" charset="0"/>
              </a:rPr>
              <a:t>הפקטה</a:t>
            </a:r>
            <a:r>
              <a:rPr lang="he-IL" sz="1800" dirty="0">
                <a:effectLst/>
                <a:latin typeface="Arial" panose="020B0604020202020204" pitchFamily="34" charset="0"/>
                <a:ea typeface="Arial" panose="020B0604020202020204" pitchFamily="34" charset="0"/>
              </a:rPr>
              <a:t> לבין זה של תוקף התשובה ב-</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כלומר בתום הזמן הזה, הרשומה תמחק מן </a:t>
            </a:r>
            <a:r>
              <a:rPr lang="he-IL" sz="1800" dirty="0" err="1">
                <a:effectLst/>
                <a:latin typeface="Arial" panose="020B0604020202020204" pitchFamily="34" charset="0"/>
                <a:ea typeface="Arial" panose="020B0604020202020204" pitchFamily="34" charset="0"/>
              </a:rPr>
              <a:t>זכרון</a:t>
            </a:r>
            <a:r>
              <a:rPr lang="he-IL" sz="1800" dirty="0">
                <a:effectLst/>
                <a:latin typeface="Arial" panose="020B0604020202020204" pitchFamily="34" charset="0"/>
                <a:ea typeface="Arial" panose="020B0604020202020204" pitchFamily="34" charset="0"/>
              </a:rPr>
              <a:t> המטמון.</a:t>
            </a:r>
          </a:p>
          <a:p>
            <a:r>
              <a:rPr lang="he-IL" sz="1800" dirty="0">
                <a:effectLst/>
                <a:latin typeface="Arial" panose="020B0604020202020204" pitchFamily="34" charset="0"/>
                <a:ea typeface="Arial" panose="020B0604020202020204" pitchFamily="34" charset="0"/>
              </a:rPr>
              <a:t>אם ערך </a:t>
            </a:r>
            <a:r>
              <a:rPr lang="en-US" sz="1800" dirty="0">
                <a:effectLst/>
                <a:latin typeface="Arial" panose="020B0604020202020204" pitchFamily="34" charset="0"/>
                <a:ea typeface="Arial" panose="020B0604020202020204" pitchFamily="34" charset="0"/>
              </a:rPr>
              <a:t>TTL</a:t>
            </a:r>
            <a:r>
              <a:rPr lang="he-IL" sz="1800" dirty="0">
                <a:effectLst/>
                <a:latin typeface="Arial" panose="020B0604020202020204" pitchFamily="34" charset="0"/>
                <a:ea typeface="Arial" panose="020B0604020202020204" pitchFamily="34" charset="0"/>
              </a:rPr>
              <a:t> המוחזר נמוך ממה שנקבע מראש סביר שנעשה חיפוש קודם של אותה כתובת על ידי משתמש אחר לאחרונה.</a:t>
            </a:r>
          </a:p>
          <a:p>
            <a:r>
              <a:rPr lang="he-IL" sz="1800" dirty="0">
                <a:effectLst/>
                <a:latin typeface="Arial" panose="020B0604020202020204" pitchFamily="34" charset="0"/>
                <a:ea typeface="Arial" panose="020B0604020202020204" pitchFamily="34" charset="0"/>
              </a:rPr>
              <a:t>בעזרת שיטה זו ניתן לעקוב אחר קשרים של </a:t>
            </a:r>
            <a:r>
              <a:rPr lang="en-US" sz="1800" dirty="0">
                <a:effectLst/>
                <a:latin typeface="Arial" panose="020B0604020202020204" pitchFamily="34" charset="0"/>
                <a:ea typeface="Arial" panose="020B0604020202020204" pitchFamily="34" charset="0"/>
              </a:rPr>
              <a:t>hosts</a:t>
            </a:r>
            <a:r>
              <a:rPr lang="he-IL" sz="1800" dirty="0">
                <a:effectLst/>
                <a:latin typeface="Arial" panose="020B0604020202020204" pitchFamily="34" charset="0"/>
                <a:ea typeface="Arial" panose="020B0604020202020204" pitchFamily="34" charset="0"/>
              </a:rPr>
              <a:t> לשרתים שונים לפי בקשות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ומסלול ה </a:t>
            </a:r>
            <a:r>
              <a:rPr lang="en-US" sz="1800" dirty="0">
                <a:effectLst/>
                <a:latin typeface="Arial" panose="020B0604020202020204" pitchFamily="34" charset="0"/>
                <a:ea typeface="Arial" panose="020B0604020202020204" pitchFamily="34" charset="0"/>
              </a:rPr>
              <a:t>query</a:t>
            </a:r>
            <a:r>
              <a:rPr lang="he-IL" sz="1800" dirty="0">
                <a:effectLst/>
                <a:latin typeface="Arial" panose="020B0604020202020204" pitchFamily="34" charset="0"/>
                <a:ea typeface="Arial" panose="020B0604020202020204" pitchFamily="34" charset="0"/>
              </a:rPr>
              <a:t> והתשובות שחוזרות אולי מרמות שונות של שרתי </a:t>
            </a:r>
            <a:r>
              <a:rPr lang="en-US" sz="1800" dirty="0">
                <a:effectLst/>
                <a:latin typeface="Arial" panose="020B0604020202020204" pitchFamily="34" charset="0"/>
                <a:ea typeface="Arial" panose="020B0604020202020204" pitchFamily="34" charset="0"/>
              </a:rPr>
              <a:t>DNS</a:t>
            </a:r>
            <a:r>
              <a:rPr lang="he-IL" sz="1800" dirty="0">
                <a:effectLst/>
                <a:latin typeface="Arial" panose="020B0604020202020204" pitchFamily="34" charset="0"/>
                <a:ea typeface="Arial" panose="020B0604020202020204" pitchFamily="34" charset="0"/>
              </a:rPr>
              <a:t>. (בגלל קיום רשומה קודמת - יש </a:t>
            </a:r>
            <a:r>
              <a:rPr lang="en-US" sz="1800" dirty="0">
                <a:effectLst/>
                <a:latin typeface="Arial" panose="020B0604020202020204" pitchFamily="34" charset="0"/>
                <a:ea typeface="Arial" panose="020B0604020202020204" pitchFamily="34" charset="0"/>
              </a:rPr>
              <a:t>host</a:t>
            </a:r>
            <a:r>
              <a:rPr lang="he-IL" sz="1800" dirty="0">
                <a:effectLst/>
                <a:latin typeface="Arial" panose="020B0604020202020204" pitchFamily="34" charset="0"/>
                <a:ea typeface="Arial" panose="020B0604020202020204" pitchFamily="34" charset="0"/>
              </a:rPr>
              <a:t> שרוצה ליצור קשר עם כתובת מסוימת).</a:t>
            </a:r>
          </a:p>
          <a:p>
            <a:r>
              <a:rPr lang="he-IL" sz="1800" dirty="0">
                <a:latin typeface="Arial" panose="020B0604020202020204" pitchFamily="34" charset="0"/>
                <a:ea typeface="Arial" panose="020B0604020202020204" pitchFamily="34" charset="0"/>
              </a:rPr>
              <a:t>חשוב לציין – אין בהכרח שה-</a:t>
            </a:r>
            <a:r>
              <a:rPr lang="en-US" sz="1800" dirty="0">
                <a:latin typeface="Arial" panose="020B0604020202020204" pitchFamily="34" charset="0"/>
                <a:ea typeface="Arial" panose="020B0604020202020204" pitchFamily="34" charset="0"/>
              </a:rPr>
              <a:t>TTL</a:t>
            </a:r>
            <a:r>
              <a:rPr lang="he-IL" sz="1800" dirty="0">
                <a:latin typeface="Arial" panose="020B0604020202020204" pitchFamily="34" charset="0"/>
                <a:ea typeface="Arial" panose="020B0604020202020204" pitchFamily="34" charset="0"/>
              </a:rPr>
              <a:t> ששרת ה-</a:t>
            </a:r>
            <a:r>
              <a:rPr lang="en-US" sz="1800" dirty="0">
                <a:latin typeface="Arial" panose="020B0604020202020204" pitchFamily="34" charset="0"/>
                <a:ea typeface="Arial" panose="020B0604020202020204" pitchFamily="34" charset="0"/>
              </a:rPr>
              <a:t>DNS</a:t>
            </a:r>
            <a:r>
              <a:rPr lang="he-IL" sz="1800" dirty="0">
                <a:latin typeface="Arial" panose="020B0604020202020204" pitchFamily="34" charset="0"/>
                <a:ea typeface="Arial" panose="020B0604020202020204" pitchFamily="34" charset="0"/>
              </a:rPr>
              <a:t> יחזיר למשתמש הוא ה-</a:t>
            </a:r>
            <a:r>
              <a:rPr lang="en-US" sz="1800" dirty="0">
                <a:latin typeface="Arial" panose="020B0604020202020204" pitchFamily="34" charset="0"/>
                <a:ea typeface="Arial" panose="020B0604020202020204" pitchFamily="34" charset="0"/>
              </a:rPr>
              <a:t>TTL</a:t>
            </a:r>
            <a:r>
              <a:rPr lang="he-IL" sz="1800" dirty="0">
                <a:latin typeface="Arial" panose="020B0604020202020204" pitchFamily="34" charset="0"/>
                <a:ea typeface="Arial" panose="020B0604020202020204" pitchFamily="34" charset="0"/>
              </a:rPr>
              <a:t> ה-"אמיתי" הדבר כמובן תלוי במימוש המתכנת וסדרת הצפייה בדברים הללו יכולה לנו להבין את ההתנהגות של ה-</a:t>
            </a:r>
            <a:r>
              <a:rPr lang="en-US" sz="1800" dirty="0">
                <a:latin typeface="Arial" panose="020B0604020202020204" pitchFamily="34" charset="0"/>
                <a:ea typeface="Arial" panose="020B0604020202020204" pitchFamily="34" charset="0"/>
              </a:rPr>
              <a:t>DNS</a:t>
            </a:r>
            <a:r>
              <a:rPr lang="he-IL" sz="1800" dirty="0">
                <a:latin typeface="Arial" panose="020B0604020202020204" pitchFamily="34" charset="0"/>
                <a:ea typeface="Arial" panose="020B0604020202020204" pitchFamily="34" charset="0"/>
              </a:rPr>
              <a:t> והמטמון שלו.</a:t>
            </a:r>
            <a:endParaRPr lang="en-US" sz="1800" dirty="0">
              <a:effectLst/>
              <a:latin typeface="Arial" panose="020B0604020202020204" pitchFamily="34" charset="0"/>
              <a:ea typeface="Arial" panose="020B0604020202020204" pitchFamily="34" charset="0"/>
            </a:endParaRPr>
          </a:p>
          <a:p>
            <a:endParaRPr lang="he-IL" dirty="0"/>
          </a:p>
        </p:txBody>
      </p:sp>
    </p:spTree>
    <p:extLst>
      <p:ext uri="{BB962C8B-B14F-4D97-AF65-F5344CB8AC3E}">
        <p14:creationId xmlns:p14="http://schemas.microsoft.com/office/powerpoint/2010/main" val="6612345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98EFAA67-7D8A-0CB6-990E-89F6497BB020}"/>
              </a:ext>
            </a:extLst>
          </p:cNvPr>
          <p:cNvPicPr>
            <a:picLocks noChangeAspect="1"/>
          </p:cNvPicPr>
          <p:nvPr/>
        </p:nvPicPr>
        <p:blipFill>
          <a:blip r:embed="rId2"/>
          <a:stretch>
            <a:fillRect/>
          </a:stretch>
        </p:blipFill>
        <p:spPr>
          <a:xfrm>
            <a:off x="838200" y="2681515"/>
            <a:ext cx="8037714" cy="3713424"/>
          </a:xfrm>
          <a:prstGeom prst="rect">
            <a:avLst/>
          </a:prstGeom>
        </p:spPr>
      </p:pic>
      <p:sp>
        <p:nvSpPr>
          <p:cNvPr id="3" name="מציין מיקום תוכן 2">
            <a:extLst>
              <a:ext uri="{FF2B5EF4-FFF2-40B4-BE49-F238E27FC236}">
                <a16:creationId xmlns:a16="http://schemas.microsoft.com/office/drawing/2014/main" id="{07B65EBA-1C5D-DAFE-F2ED-2B128FDCB1DC}"/>
              </a:ext>
            </a:extLst>
          </p:cNvPr>
          <p:cNvSpPr>
            <a:spLocks noGrp="1"/>
          </p:cNvSpPr>
          <p:nvPr>
            <p:ph idx="1"/>
          </p:nvPr>
        </p:nvSpPr>
        <p:spPr>
          <a:xfrm>
            <a:off x="838200" y="772077"/>
            <a:ext cx="10515600" cy="4351338"/>
          </a:xfrm>
        </p:spPr>
        <p:txBody>
          <a:bodyPr/>
          <a:lstStyle/>
          <a:p>
            <a:r>
              <a:rPr lang="he-IL" dirty="0"/>
              <a:t>כאן ניתן לראות שהקפיצה בהתחלה היא תקינה, אולם זהו לא הערך המקסימלי של האתר שמתקבל</a:t>
            </a:r>
          </a:p>
          <a:p>
            <a:r>
              <a:rPr lang="he-IL" dirty="0"/>
              <a:t>כלומר, יכול להיות שיש שרת נוסף שמנהל רשימה משלו</a:t>
            </a:r>
          </a:p>
        </p:txBody>
      </p:sp>
    </p:spTree>
    <p:extLst>
      <p:ext uri="{BB962C8B-B14F-4D97-AF65-F5344CB8AC3E}">
        <p14:creationId xmlns:p14="http://schemas.microsoft.com/office/powerpoint/2010/main" val="17472688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CD7CC11-D01D-5AF1-8700-4EB4DA783D19}"/>
              </a:ext>
            </a:extLst>
          </p:cNvPr>
          <p:cNvSpPr>
            <a:spLocks noGrp="1"/>
          </p:cNvSpPr>
          <p:nvPr>
            <p:ph type="title"/>
          </p:nvPr>
        </p:nvSpPr>
        <p:spPr/>
        <p:txBody>
          <a:bodyPr/>
          <a:lstStyle/>
          <a:p>
            <a:r>
              <a:rPr lang="he-IL" dirty="0"/>
              <a:t>איך אנחנו מזהים שרתים נוספים</a:t>
            </a:r>
          </a:p>
        </p:txBody>
      </p:sp>
      <p:sp>
        <p:nvSpPr>
          <p:cNvPr id="3" name="מציין מיקום תוכן 2">
            <a:extLst>
              <a:ext uri="{FF2B5EF4-FFF2-40B4-BE49-F238E27FC236}">
                <a16:creationId xmlns:a16="http://schemas.microsoft.com/office/drawing/2014/main" id="{4124E7FB-9BA3-F9A4-E11A-621EDD9791DE}"/>
              </a:ext>
            </a:extLst>
          </p:cNvPr>
          <p:cNvSpPr>
            <a:spLocks noGrp="1"/>
          </p:cNvSpPr>
          <p:nvPr>
            <p:ph idx="1"/>
          </p:nvPr>
        </p:nvSpPr>
        <p:spPr/>
        <p:txBody>
          <a:bodyPr>
            <a:normAutofit fontScale="92500" lnSpcReduction="20000"/>
          </a:bodyPr>
          <a:lstStyle/>
          <a:p>
            <a:r>
              <a:rPr lang="he-IL" dirty="0"/>
              <a:t>האלגוריתם לוקח את כל דגימות העבר ובוחן כל דגימה לגופה</a:t>
            </a:r>
          </a:p>
          <a:p>
            <a:r>
              <a:rPr lang="he-IL" dirty="0"/>
              <a:t>הוא משווה דגימה לדגימות קודמות, אם הדגימה מתאימה מבחינת התזמון של ה-</a:t>
            </a:r>
            <a:r>
              <a:rPr lang="en-US" dirty="0"/>
              <a:t>TTL</a:t>
            </a:r>
            <a:r>
              <a:rPr lang="he-IL" dirty="0"/>
              <a:t> וזמני השליחה היא תחליף את הקודמת במערך ואם היא לא תתאים לאף אחת, נוסיף לה תא משלה</a:t>
            </a:r>
          </a:p>
          <a:p>
            <a:r>
              <a:rPr lang="he-IL" dirty="0"/>
              <a:t>הקביעה של האם התזמון תקין הוא כזה:</a:t>
            </a:r>
          </a:p>
          <a:p>
            <a:r>
              <a:rPr lang="he-IL" dirty="0"/>
              <a:t>בהינתן 2 דגימות (</a:t>
            </a:r>
            <a:r>
              <a:rPr lang="en-US" dirty="0"/>
              <a:t>TTL</a:t>
            </a:r>
            <a:r>
              <a:rPr lang="he-IL" dirty="0"/>
              <a:t> ו-</a:t>
            </a:r>
            <a:r>
              <a:rPr lang="en-US" dirty="0"/>
              <a:t>RTT</a:t>
            </a:r>
            <a:r>
              <a:rPr lang="he-IL" dirty="0"/>
              <a:t> לכל אחת) נשווה:</a:t>
            </a:r>
          </a:p>
          <a:p>
            <a:r>
              <a:rPr lang="en-US" sz="2400" dirty="0"/>
              <a:t>time_received_1, ttl_1, time_received_2, ttl_2</a:t>
            </a:r>
            <a:r>
              <a:rPr lang="he-IL" sz="2400" dirty="0"/>
              <a:t> (1 הראשון שמגיע, 2 השני)</a:t>
            </a:r>
          </a:p>
          <a:p>
            <a:pPr lvl="1"/>
            <a:r>
              <a:rPr lang="he-IL" dirty="0"/>
              <a:t>במידה ו</a:t>
            </a:r>
            <a:r>
              <a:rPr lang="en-US" sz="2400" dirty="0"/>
              <a:t> ttl_1 &gt; ttl_2 </a:t>
            </a:r>
            <a:r>
              <a:rPr lang="he-IL" sz="2400" dirty="0"/>
              <a:t>:</a:t>
            </a:r>
            <a:br>
              <a:rPr lang="en-US" sz="2400" dirty="0"/>
            </a:br>
            <a:r>
              <a:rPr lang="he-IL" dirty="0"/>
              <a:t>אם ההפרש בין הזמנים שווה להפרש של ה-</a:t>
            </a:r>
            <a:r>
              <a:rPr lang="en-US" dirty="0"/>
              <a:t>TTL</a:t>
            </a:r>
            <a:r>
              <a:rPr lang="he-IL" dirty="0"/>
              <a:t>-ים אזי שהתזמון תקין – ההפרשים תואמים, (סטייה של עד שניה זה תקין), אחרת נחזיר שהם לא תואמים</a:t>
            </a:r>
          </a:p>
          <a:p>
            <a:pPr lvl="1"/>
            <a:r>
              <a:rPr lang="he-IL" dirty="0"/>
              <a:t>אחרת אם ה-</a:t>
            </a:r>
            <a:r>
              <a:rPr lang="en-US" dirty="0"/>
              <a:t>TTL</a:t>
            </a:r>
            <a:r>
              <a:rPr lang="he-IL" dirty="0"/>
              <a:t> עדיין תקף, כלומר לפי התזמון עדיין לא עבר תום ה-</a:t>
            </a:r>
            <a:r>
              <a:rPr lang="en-US" dirty="0"/>
              <a:t>TTL</a:t>
            </a:r>
            <a:r>
              <a:rPr lang="he-IL" dirty="0"/>
              <a:t> הראשון אזי שזה לא תקין ונחזיר שאין תאימות</a:t>
            </a:r>
          </a:p>
          <a:p>
            <a:r>
              <a:rPr lang="he-IL" dirty="0"/>
              <a:t>אם עברנו את כל הבדיקות ולא הוצאנו </a:t>
            </a:r>
            <a:r>
              <a:rPr lang="en-US" dirty="0"/>
              <a:t>False</a:t>
            </a:r>
            <a:r>
              <a:rPr lang="he-IL" dirty="0"/>
              <a:t> נחזיר </a:t>
            </a:r>
            <a:r>
              <a:rPr lang="en-US" dirty="0"/>
              <a:t>True</a:t>
            </a:r>
            <a:endParaRPr lang="he-IL" dirty="0"/>
          </a:p>
          <a:p>
            <a:endParaRPr lang="he-IL" dirty="0"/>
          </a:p>
        </p:txBody>
      </p:sp>
    </p:spTree>
    <p:extLst>
      <p:ext uri="{BB962C8B-B14F-4D97-AF65-F5344CB8AC3E}">
        <p14:creationId xmlns:p14="http://schemas.microsoft.com/office/powerpoint/2010/main" val="31285385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CD7CC11-D01D-5AF1-8700-4EB4DA783D19}"/>
              </a:ext>
            </a:extLst>
          </p:cNvPr>
          <p:cNvSpPr>
            <a:spLocks noGrp="1"/>
          </p:cNvSpPr>
          <p:nvPr>
            <p:ph type="title"/>
          </p:nvPr>
        </p:nvSpPr>
        <p:spPr/>
        <p:txBody>
          <a:bodyPr/>
          <a:lstStyle/>
          <a:p>
            <a:r>
              <a:rPr lang="he-IL" dirty="0"/>
              <a:t>איך אנחנו מזהים שרתים נוספים</a:t>
            </a:r>
          </a:p>
        </p:txBody>
      </p:sp>
      <p:sp>
        <p:nvSpPr>
          <p:cNvPr id="3" name="מציין מיקום תוכן 2">
            <a:extLst>
              <a:ext uri="{FF2B5EF4-FFF2-40B4-BE49-F238E27FC236}">
                <a16:creationId xmlns:a16="http://schemas.microsoft.com/office/drawing/2014/main" id="{4124E7FB-9BA3-F9A4-E11A-621EDD9791DE}"/>
              </a:ext>
            </a:extLst>
          </p:cNvPr>
          <p:cNvSpPr>
            <a:spLocks noGrp="1"/>
          </p:cNvSpPr>
          <p:nvPr>
            <p:ph idx="1"/>
          </p:nvPr>
        </p:nvSpPr>
        <p:spPr/>
        <p:txBody>
          <a:bodyPr>
            <a:normAutofit/>
          </a:bodyPr>
          <a:lstStyle/>
          <a:p>
            <a:r>
              <a:rPr lang="he-IL" dirty="0"/>
              <a:t>כך נמשיך לעשות, בעבור כל שם דומיין נבדוק את אורך מערך </a:t>
            </a:r>
            <a:r>
              <a:rPr lang="he-IL" dirty="0" err="1"/>
              <a:t>הזמינויות</a:t>
            </a:r>
            <a:endParaRPr lang="he-IL" dirty="0"/>
          </a:p>
          <a:p>
            <a:r>
              <a:rPr lang="he-IL" dirty="0"/>
              <a:t>נבצע ממוצע, נעגל ונחזיר זאת כשרתים הפנויים</a:t>
            </a:r>
          </a:p>
          <a:p>
            <a:r>
              <a:rPr lang="he-IL" dirty="0"/>
              <a:t>הערה – הבדיקה ולידית אך ורק לשרתים אוטו-רקורסיביים</a:t>
            </a:r>
          </a:p>
        </p:txBody>
      </p:sp>
    </p:spTree>
    <p:extLst>
      <p:ext uri="{BB962C8B-B14F-4D97-AF65-F5344CB8AC3E}">
        <p14:creationId xmlns:p14="http://schemas.microsoft.com/office/powerpoint/2010/main" val="15582665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57AF72C-56D5-1EEA-BDF5-FA3E82329D11}"/>
              </a:ext>
            </a:extLst>
          </p:cNvPr>
          <p:cNvSpPr>
            <a:spLocks noGrp="1"/>
          </p:cNvSpPr>
          <p:nvPr>
            <p:ph type="title"/>
          </p:nvPr>
        </p:nvSpPr>
        <p:spPr/>
        <p:txBody>
          <a:bodyPr/>
          <a:lstStyle/>
          <a:p>
            <a:r>
              <a:rPr lang="he-IL" dirty="0"/>
              <a:t>לסיכום</a:t>
            </a:r>
          </a:p>
        </p:txBody>
      </p:sp>
      <p:sp>
        <p:nvSpPr>
          <p:cNvPr id="3" name="מציין מיקום תוכן 2">
            <a:extLst>
              <a:ext uri="{FF2B5EF4-FFF2-40B4-BE49-F238E27FC236}">
                <a16:creationId xmlns:a16="http://schemas.microsoft.com/office/drawing/2014/main" id="{AEF17E6C-3DED-1CAA-0A5A-40A6551817E2}"/>
              </a:ext>
            </a:extLst>
          </p:cNvPr>
          <p:cNvSpPr>
            <a:spLocks noGrp="1"/>
          </p:cNvSpPr>
          <p:nvPr>
            <p:ph idx="1"/>
          </p:nvPr>
        </p:nvSpPr>
        <p:spPr/>
        <p:txBody>
          <a:bodyPr/>
          <a:lstStyle/>
          <a:p>
            <a:r>
              <a:rPr lang="en-US" dirty="0"/>
              <a:t>DNS Cache Probing</a:t>
            </a:r>
            <a:r>
              <a:rPr lang="he-IL" dirty="0"/>
              <a:t> הוא מנגנון חזק, פשוט ויעיל, בעל פוטנציאל גבוהה להסקת נתונים ייחודיים</a:t>
            </a:r>
          </a:p>
          <a:p>
            <a:r>
              <a:rPr lang="he-IL" dirty="0"/>
              <a:t>ניתן להסיק מהתזמון והתנהגות של שרתי </a:t>
            </a:r>
            <a:r>
              <a:rPr lang="en-US" dirty="0"/>
              <a:t>DNS</a:t>
            </a:r>
            <a:r>
              <a:rPr lang="he-IL" dirty="0"/>
              <a:t> לפי המטמון שלהם מסקנות רבות ובניית טביעות אצבע על סוג ה-</a:t>
            </a:r>
            <a:r>
              <a:rPr lang="en-US" dirty="0"/>
              <a:t>DNS</a:t>
            </a:r>
            <a:r>
              <a:rPr lang="he-IL" dirty="0"/>
              <a:t> ובניית פרופיל</a:t>
            </a:r>
          </a:p>
          <a:p>
            <a:r>
              <a:rPr lang="he-IL" dirty="0"/>
              <a:t>הנתונים ברורים ומתקבלים תוך כדי שימוש ב-"חולשה" פשוטה</a:t>
            </a:r>
          </a:p>
          <a:p>
            <a:r>
              <a:rPr lang="he-IL" dirty="0"/>
              <a:t>הכלי שלנו נבנה לשם צורך מחקרי בלבד ולא לשום דבר אחר</a:t>
            </a:r>
          </a:p>
          <a:p>
            <a:endParaRPr lang="he-IL" dirty="0"/>
          </a:p>
        </p:txBody>
      </p:sp>
    </p:spTree>
    <p:extLst>
      <p:ext uri="{BB962C8B-B14F-4D97-AF65-F5344CB8AC3E}">
        <p14:creationId xmlns:p14="http://schemas.microsoft.com/office/powerpoint/2010/main" val="29781979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BDE45B6-7B76-F7CE-40B6-A2DD4BC0BB7B}"/>
              </a:ext>
            </a:extLst>
          </p:cNvPr>
          <p:cNvSpPr>
            <a:spLocks noGrp="1"/>
          </p:cNvSpPr>
          <p:nvPr>
            <p:ph type="title"/>
          </p:nvPr>
        </p:nvSpPr>
        <p:spPr/>
        <p:txBody>
          <a:bodyPr/>
          <a:lstStyle/>
          <a:p>
            <a:r>
              <a:rPr lang="he-IL" dirty="0"/>
              <a:t>ביבליוגרפיה</a:t>
            </a:r>
          </a:p>
        </p:txBody>
      </p:sp>
      <p:sp>
        <p:nvSpPr>
          <p:cNvPr id="3" name="מציין מיקום תוכן 2">
            <a:extLst>
              <a:ext uri="{FF2B5EF4-FFF2-40B4-BE49-F238E27FC236}">
                <a16:creationId xmlns:a16="http://schemas.microsoft.com/office/drawing/2014/main" id="{10F036BB-D90E-7F8C-3EEF-112697BDF57E}"/>
              </a:ext>
            </a:extLst>
          </p:cNvPr>
          <p:cNvSpPr>
            <a:spLocks noGrp="1"/>
          </p:cNvSpPr>
          <p:nvPr>
            <p:ph idx="1"/>
          </p:nvPr>
        </p:nvSpPr>
        <p:spPr/>
        <p:txBody>
          <a:bodyPr/>
          <a:lstStyle/>
          <a:p>
            <a:pPr>
              <a:lnSpc>
                <a:spcPct val="115000"/>
              </a:lnSpc>
            </a:pPr>
            <a:r>
              <a:rPr lang="en-US" sz="1800" u="sng" dirty="0">
                <a:solidFill>
                  <a:srgbClr val="1155CC"/>
                </a:solidFill>
                <a:effectLst/>
                <a:latin typeface="Arial" panose="020B0604020202020204" pitchFamily="34" charset="0"/>
                <a:ea typeface="Arial" panose="020B0604020202020204" pitchFamily="34" charset="0"/>
                <a:hlinkClick r:id="rId2"/>
              </a:rPr>
              <a:t>https://citizenlab.ca/2016/08/million-dollar-dissident-iphone-zero-day-nso-group-uae/</a:t>
            </a:r>
            <a:endParaRPr lang="en-US" sz="1800" dirty="0">
              <a:effectLst/>
              <a:latin typeface="Arial" panose="020B0604020202020204" pitchFamily="34" charset="0"/>
              <a:ea typeface="Arial" panose="020B0604020202020204" pitchFamily="34" charset="0"/>
            </a:endParaRPr>
          </a:p>
          <a:p>
            <a:pPr>
              <a:lnSpc>
                <a:spcPct val="115000"/>
              </a:lnSpc>
            </a:pPr>
            <a:r>
              <a:rPr lang="en-US" sz="1800" u="sng" dirty="0">
                <a:solidFill>
                  <a:srgbClr val="1155CC"/>
                </a:solidFill>
                <a:effectLst/>
                <a:latin typeface="Arial" panose="020B0604020202020204" pitchFamily="34" charset="0"/>
                <a:ea typeface="Arial" panose="020B0604020202020204" pitchFamily="34" charset="0"/>
                <a:hlinkClick r:id="rId3"/>
              </a:rPr>
              <a:t>https://citizenlab.ca/2018/09/hide-and-seek-tracking-nso-groups-pegasus-spyware-to-operations-in-45-countries/</a:t>
            </a:r>
            <a:endParaRPr lang="en-US" sz="1800" dirty="0">
              <a:effectLst/>
              <a:latin typeface="Arial" panose="020B0604020202020204" pitchFamily="34" charset="0"/>
              <a:ea typeface="Arial" panose="020B0604020202020204" pitchFamily="34" charset="0"/>
            </a:endParaRPr>
          </a:p>
          <a:p>
            <a:pPr>
              <a:lnSpc>
                <a:spcPct val="115000"/>
              </a:lnSpc>
            </a:pPr>
            <a:r>
              <a:rPr lang="en-US" sz="1800" dirty="0">
                <a:effectLst/>
                <a:latin typeface="Arial" panose="020B0604020202020204" pitchFamily="34" charset="0"/>
                <a:ea typeface="Arial" panose="020B0604020202020204" pitchFamily="34" charset="0"/>
              </a:rPr>
              <a:t> </a:t>
            </a:r>
            <a:r>
              <a:rPr lang="en-US" sz="1800" u="sng" dirty="0">
                <a:solidFill>
                  <a:srgbClr val="1155CC"/>
                </a:solidFill>
                <a:effectLst/>
                <a:latin typeface="Arial" panose="020B0604020202020204" pitchFamily="34" charset="0"/>
                <a:ea typeface="Arial" panose="020B0604020202020204" pitchFamily="34" charset="0"/>
                <a:hlinkClick r:id="rId4"/>
              </a:rPr>
              <a:t>https://fingerprint.com/blog/what-is-tls-fingerprinting-transport-layer-security/</a:t>
            </a:r>
            <a:endParaRPr lang="en-US" sz="1800" dirty="0">
              <a:effectLst/>
              <a:latin typeface="Arial" panose="020B0604020202020204" pitchFamily="34" charset="0"/>
              <a:ea typeface="Arial" panose="020B0604020202020204" pitchFamily="34" charset="0"/>
            </a:endParaRPr>
          </a:p>
          <a:p>
            <a:pPr>
              <a:lnSpc>
                <a:spcPct val="115000"/>
              </a:lnSpc>
            </a:pPr>
            <a:r>
              <a:rPr lang="en-US" sz="1800" u="sng" dirty="0">
                <a:solidFill>
                  <a:srgbClr val="1155CC"/>
                </a:solidFill>
                <a:effectLst/>
                <a:latin typeface="Arial" panose="020B0604020202020204" pitchFamily="34" charset="0"/>
                <a:ea typeface="Arial" panose="020B0604020202020204" pitchFamily="34" charset="0"/>
                <a:hlinkClick r:id="rId5"/>
              </a:rPr>
              <a:t>https://www.researchgate.net/publication/262347575_Towards_passive_DNS_software_fingerprinting</a:t>
            </a:r>
            <a:endParaRPr lang="en-US" sz="1800" dirty="0">
              <a:effectLst/>
              <a:latin typeface="Arial" panose="020B0604020202020204" pitchFamily="34" charset="0"/>
              <a:ea typeface="Arial" panose="020B0604020202020204" pitchFamily="34" charset="0"/>
            </a:endParaRPr>
          </a:p>
          <a:p>
            <a:r>
              <a:rPr lang="en-US" sz="1800" u="sng" dirty="0">
                <a:solidFill>
                  <a:srgbClr val="1155CC"/>
                </a:solidFill>
                <a:effectLst/>
                <a:latin typeface="Arial" panose="020B0604020202020204" pitchFamily="34" charset="0"/>
                <a:ea typeface="Arial" panose="020B0604020202020204" pitchFamily="34" charset="0"/>
                <a:hlinkClick r:id="rId6"/>
              </a:rPr>
              <a:t>https://linux.die.net/man/1/fpdns</a:t>
            </a:r>
            <a:endParaRPr lang="he-IL" dirty="0"/>
          </a:p>
        </p:txBody>
      </p:sp>
    </p:spTree>
    <p:extLst>
      <p:ext uri="{BB962C8B-B14F-4D97-AF65-F5344CB8AC3E}">
        <p14:creationId xmlns:p14="http://schemas.microsoft.com/office/powerpoint/2010/main" val="1892104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D4D975E-787C-7425-90D1-96E8AA0D365F}"/>
              </a:ext>
            </a:extLst>
          </p:cNvPr>
          <p:cNvSpPr>
            <a:spLocks noGrp="1"/>
          </p:cNvSpPr>
          <p:nvPr>
            <p:ph type="title"/>
          </p:nvPr>
        </p:nvSpPr>
        <p:spPr/>
        <p:txBody>
          <a:bodyPr/>
          <a:lstStyle/>
          <a:p>
            <a:pPr algn="ctr"/>
            <a:r>
              <a:rPr lang="he-IL" dirty="0" err="1"/>
              <a:t>פגסוס</a:t>
            </a:r>
            <a:endParaRPr lang="he-IL" dirty="0"/>
          </a:p>
        </p:txBody>
      </p:sp>
      <p:sp>
        <p:nvSpPr>
          <p:cNvPr id="3" name="מציין מיקום תוכן 2">
            <a:extLst>
              <a:ext uri="{FF2B5EF4-FFF2-40B4-BE49-F238E27FC236}">
                <a16:creationId xmlns:a16="http://schemas.microsoft.com/office/drawing/2014/main" id="{C5FA4DB0-C6DB-D10C-20BB-8BAA4967DD33}"/>
              </a:ext>
            </a:extLst>
          </p:cNvPr>
          <p:cNvSpPr>
            <a:spLocks noGrp="1"/>
          </p:cNvSpPr>
          <p:nvPr>
            <p:ph idx="1"/>
          </p:nvPr>
        </p:nvSpPr>
        <p:spPr/>
        <p:txBody>
          <a:bodyPr>
            <a:normAutofit/>
          </a:bodyPr>
          <a:lstStyle/>
          <a:p>
            <a:r>
              <a:rPr lang="he-IL" sz="1800" dirty="0">
                <a:effectLst/>
                <a:latin typeface="Arial" panose="020B0604020202020204" pitchFamily="34" charset="0"/>
                <a:ea typeface="Arial" panose="020B0604020202020204" pitchFamily="34" charset="0"/>
              </a:rPr>
              <a:t>לפי מסמכים שהתפרסמו קבוצת </a:t>
            </a:r>
            <a:r>
              <a:rPr lang="en-US" sz="1800" dirty="0">
                <a:effectLst/>
                <a:latin typeface="Arial" panose="020B0604020202020204" pitchFamily="34" charset="0"/>
                <a:ea typeface="Arial" panose="020B0604020202020204" pitchFamily="34" charset="0"/>
              </a:rPr>
              <a:t>NSO</a:t>
            </a:r>
            <a:r>
              <a:rPr lang="he-IL" sz="1800" dirty="0">
                <a:effectLst/>
                <a:latin typeface="Arial" panose="020B0604020202020204" pitchFamily="34" charset="0"/>
                <a:ea typeface="Arial" panose="020B0604020202020204" pitchFamily="34" charset="0"/>
              </a:rPr>
              <a:t> מציעה שני </a:t>
            </a:r>
            <a:r>
              <a:rPr lang="he-IL" sz="1800" dirty="0" err="1">
                <a:effectLst/>
                <a:latin typeface="Arial" panose="020B0604020202020204" pitchFamily="34" charset="0"/>
                <a:ea typeface="Arial" panose="020B0604020202020204" pitchFamily="34" charset="0"/>
              </a:rPr>
              <a:t>וקטורי</a:t>
            </a:r>
            <a:r>
              <a:rPr lang="he-IL" sz="1800" dirty="0">
                <a:effectLst/>
                <a:latin typeface="Arial" panose="020B0604020202020204" pitchFamily="34" charset="0"/>
                <a:ea typeface="Arial" panose="020B0604020202020204" pitchFamily="34" charset="0"/>
              </a:rPr>
              <a:t> התקפה עם </a:t>
            </a:r>
            <a:r>
              <a:rPr lang="he-IL" sz="1800" dirty="0" err="1">
                <a:effectLst/>
                <a:latin typeface="Arial" panose="020B0604020202020204" pitchFamily="34" charset="0"/>
                <a:ea typeface="Arial" panose="020B0604020202020204" pitchFamily="34" charset="0"/>
              </a:rPr>
              <a:t>פגסוס</a:t>
            </a:r>
            <a:r>
              <a:rPr lang="he-IL" sz="1800" dirty="0">
                <a:effectLst/>
                <a:latin typeface="Arial" panose="020B0604020202020204" pitchFamily="34" charset="0"/>
                <a:ea typeface="Arial" panose="020B0604020202020204" pitchFamily="34" charset="0"/>
              </a:rPr>
              <a:t>.</a:t>
            </a:r>
          </a:p>
          <a:p>
            <a:r>
              <a:rPr lang="en-US" sz="1800" dirty="0">
                <a:effectLst/>
                <a:latin typeface="Arial" panose="020B0604020202020204" pitchFamily="34" charset="0"/>
                <a:ea typeface="Arial" panose="020B0604020202020204" pitchFamily="34" charset="0"/>
              </a:rPr>
              <a:t>One-click vector</a:t>
            </a:r>
            <a:r>
              <a:rPr lang="he-IL" sz="1800" dirty="0">
                <a:effectLst/>
                <a:latin typeface="Arial" panose="020B0604020202020204" pitchFamily="34" charset="0"/>
                <a:ea typeface="Arial" panose="020B0604020202020204" pitchFamily="34" charset="0"/>
              </a:rPr>
              <a:t> - המטרה צריכה ללחוץ על הלינק בהודעה על מנת שישלחו החולשות והתקנת </a:t>
            </a:r>
            <a:r>
              <a:rPr lang="he-IL" sz="1800" dirty="0" err="1">
                <a:effectLst/>
                <a:latin typeface="Arial" panose="020B0604020202020204" pitchFamily="34" charset="0"/>
                <a:ea typeface="Arial" panose="020B0604020202020204" pitchFamily="34" charset="0"/>
              </a:rPr>
              <a:t>פגסוס</a:t>
            </a:r>
            <a:r>
              <a:rPr lang="he-IL" sz="1800" dirty="0">
                <a:effectLst/>
                <a:latin typeface="Arial" panose="020B0604020202020204" pitchFamily="34" charset="0"/>
                <a:ea typeface="Arial" panose="020B0604020202020204" pitchFamily="34" charset="0"/>
              </a:rPr>
              <a:t>.</a:t>
            </a:r>
          </a:p>
          <a:p>
            <a:r>
              <a:rPr lang="en-US" sz="1800" dirty="0">
                <a:effectLst/>
                <a:latin typeface="Arial" panose="020B0604020202020204" pitchFamily="34" charset="0"/>
                <a:ea typeface="Arial" panose="020B0604020202020204" pitchFamily="34" charset="0"/>
              </a:rPr>
              <a:t>Zero-click vector</a:t>
            </a:r>
            <a:r>
              <a:rPr lang="he-IL" sz="1800" dirty="0">
                <a:effectLst/>
                <a:latin typeface="Arial" panose="020B0604020202020204" pitchFamily="34" charset="0"/>
                <a:ea typeface="Arial" panose="020B0604020202020204" pitchFamily="34" charset="0"/>
              </a:rPr>
              <a:t> – לא דרושה לחיצה והתערבות של המטרה, אלא המפעיל שולח הודעה עם לינק דרך סוג מיוחד של הודעת </a:t>
            </a:r>
            <a:r>
              <a:rPr lang="en-US" sz="1800" dirty="0">
                <a:effectLst/>
                <a:latin typeface="Arial" panose="020B0604020202020204" pitchFamily="34" charset="0"/>
                <a:ea typeface="Arial" panose="020B0604020202020204" pitchFamily="34" charset="0"/>
              </a:rPr>
              <a:t>SMS</a:t>
            </a:r>
            <a:r>
              <a:rPr lang="he-IL" sz="1800" dirty="0">
                <a:effectLst/>
                <a:latin typeface="Arial" panose="020B0604020202020204" pitchFamily="34" charset="0"/>
                <a:ea typeface="Arial" panose="020B0604020202020204" pitchFamily="34" charset="0"/>
              </a:rPr>
              <a:t> שגורמת לטלפון לפתוח באופן אוטומטי את הלינק.</a:t>
            </a:r>
          </a:p>
          <a:p>
            <a:r>
              <a:rPr lang="he-IL" sz="1800" dirty="0">
                <a:effectLst/>
                <a:latin typeface="Arial" panose="020B0604020202020204" pitchFamily="34" charset="0"/>
                <a:ea typeface="Arial" panose="020B0604020202020204" pitchFamily="34" charset="0"/>
              </a:rPr>
              <a:t>בשתי הדרכים </a:t>
            </a:r>
            <a:r>
              <a:rPr lang="he-IL" sz="1800" dirty="0" err="1">
                <a:effectLst/>
                <a:latin typeface="Arial" panose="020B0604020202020204" pitchFamily="34" charset="0"/>
                <a:ea typeface="Arial" panose="020B0604020202020204" pitchFamily="34" charset="0"/>
              </a:rPr>
              <a:t>הנוזקות</a:t>
            </a:r>
            <a:r>
              <a:rPr lang="he-IL" sz="1800" dirty="0">
                <a:effectLst/>
                <a:latin typeface="Arial" panose="020B0604020202020204" pitchFamily="34" charset="0"/>
                <a:ea typeface="Arial" panose="020B0604020202020204" pitchFamily="34" charset="0"/>
              </a:rPr>
              <a:t> חודרות למחשב </a:t>
            </a:r>
            <a:r>
              <a:rPr lang="he-IL" sz="1800" dirty="0" err="1">
                <a:effectLst/>
                <a:latin typeface="Arial" panose="020B0604020202020204" pitchFamily="34" charset="0"/>
                <a:ea typeface="Arial" panose="020B0604020202020204" pitchFamily="34" charset="0"/>
              </a:rPr>
              <a:t>ופגסוס</a:t>
            </a:r>
            <a:r>
              <a:rPr lang="he-IL" sz="1800" dirty="0">
                <a:effectLst/>
                <a:latin typeface="Arial" panose="020B0604020202020204" pitchFamily="34" charset="0"/>
                <a:ea typeface="Arial" panose="020B0604020202020204" pitchFamily="34" charset="0"/>
              </a:rPr>
              <a:t> מותקנת על הטלפון ללא ידיעה או אישור של בעל המכשיר.</a:t>
            </a:r>
          </a:p>
        </p:txBody>
      </p:sp>
    </p:spTree>
    <p:extLst>
      <p:ext uri="{BB962C8B-B14F-4D97-AF65-F5344CB8AC3E}">
        <p14:creationId xmlns:p14="http://schemas.microsoft.com/office/powerpoint/2010/main" val="1401059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D4D975E-787C-7425-90D1-96E8AA0D365F}"/>
              </a:ext>
            </a:extLst>
          </p:cNvPr>
          <p:cNvSpPr>
            <a:spLocks noGrp="1"/>
          </p:cNvSpPr>
          <p:nvPr>
            <p:ph type="title"/>
          </p:nvPr>
        </p:nvSpPr>
        <p:spPr/>
        <p:txBody>
          <a:bodyPr/>
          <a:lstStyle/>
          <a:p>
            <a:pPr algn="ctr"/>
            <a:r>
              <a:rPr lang="he-IL" dirty="0" err="1"/>
              <a:t>פגסוס</a:t>
            </a:r>
            <a:endParaRPr lang="he-IL" dirty="0"/>
          </a:p>
        </p:txBody>
      </p:sp>
      <p:sp>
        <p:nvSpPr>
          <p:cNvPr id="3" name="מציין מיקום תוכן 2">
            <a:extLst>
              <a:ext uri="{FF2B5EF4-FFF2-40B4-BE49-F238E27FC236}">
                <a16:creationId xmlns:a16="http://schemas.microsoft.com/office/drawing/2014/main" id="{C5FA4DB0-C6DB-D10C-20BB-8BAA4967DD33}"/>
              </a:ext>
            </a:extLst>
          </p:cNvPr>
          <p:cNvSpPr>
            <a:spLocks noGrp="1"/>
          </p:cNvSpPr>
          <p:nvPr>
            <p:ph idx="1"/>
          </p:nvPr>
        </p:nvSpPr>
        <p:spPr/>
        <p:txBody>
          <a:bodyPr/>
          <a:lstStyle/>
          <a:p>
            <a:r>
              <a:rPr lang="he-IL" sz="1800" dirty="0">
                <a:effectLst/>
                <a:latin typeface="Arial" panose="020B0604020202020204" pitchFamily="34" charset="0"/>
                <a:ea typeface="Arial" panose="020B0604020202020204" pitchFamily="34" charset="0"/>
              </a:rPr>
              <a:t>קישורי </a:t>
            </a:r>
            <a:r>
              <a:rPr lang="he-IL" sz="1800" dirty="0" err="1">
                <a:effectLst/>
                <a:latin typeface="Arial" panose="020B0604020202020204" pitchFamily="34" charset="0"/>
                <a:ea typeface="Arial" panose="020B0604020202020204" pitchFamily="34" charset="0"/>
              </a:rPr>
              <a:t>הנוזקות</a:t>
            </a:r>
            <a:r>
              <a:rPr lang="he-IL" sz="1800" dirty="0">
                <a:effectLst/>
                <a:latin typeface="Arial" panose="020B0604020202020204" pitchFamily="34" charset="0"/>
                <a:ea typeface="Arial" panose="020B0604020202020204" pitchFamily="34" charset="0"/>
              </a:rPr>
              <a:t> ושרתי המפעיל משתמשים בפרוטוקול </a:t>
            </a:r>
            <a:r>
              <a:rPr lang="en-US" sz="1800" dirty="0">
                <a:effectLst/>
                <a:latin typeface="Arial" panose="020B0604020202020204" pitchFamily="34" charset="0"/>
                <a:ea typeface="Arial" panose="020B0604020202020204" pitchFamily="34" charset="0"/>
              </a:rPr>
              <a:t>HTTPS</a:t>
            </a:r>
            <a:r>
              <a:rPr lang="he-IL" sz="1800" dirty="0">
                <a:effectLst/>
                <a:latin typeface="Arial" panose="020B0604020202020204" pitchFamily="34" charset="0"/>
                <a:ea typeface="Arial" panose="020B0604020202020204" pitchFamily="34" charset="0"/>
              </a:rPr>
              <a:t> לכן המפעיל מחויב ברישום דומיין ואחזקתו.</a:t>
            </a:r>
          </a:p>
          <a:p>
            <a:r>
              <a:rPr lang="he-IL" sz="1800" dirty="0">
                <a:effectLst/>
                <a:latin typeface="Arial" panose="020B0604020202020204" pitchFamily="34" charset="0"/>
                <a:ea typeface="Arial" panose="020B0604020202020204" pitchFamily="34" charset="0"/>
              </a:rPr>
              <a:t>הדומיין מתחזה לאתר שנראה בטוח לשימוש כמו אתרי בנק, ספקי תקשורת ושירותי נוספים.</a:t>
            </a:r>
          </a:p>
          <a:p>
            <a:r>
              <a:rPr lang="he-IL" sz="1800" dirty="0">
                <a:effectLst/>
                <a:latin typeface="Arial" panose="020B0604020202020204" pitchFamily="34" charset="0"/>
                <a:ea typeface="Arial" panose="020B0604020202020204" pitchFamily="34" charset="0"/>
              </a:rPr>
              <a:t>לרוב שרתי הדומיין מובילים לשרתי ענן </a:t>
            </a:r>
            <a:r>
              <a:rPr lang="he-IL" sz="1800" dirty="0" err="1">
                <a:effectLst/>
                <a:latin typeface="Arial" panose="020B0604020202020204" pitchFamily="34" charset="0"/>
                <a:ea typeface="Arial" panose="020B0604020202020204" pitchFamily="34" charset="0"/>
              </a:rPr>
              <a:t>וירטואלים</a:t>
            </a:r>
            <a:r>
              <a:rPr lang="he-IL" sz="1800" dirty="0">
                <a:effectLst/>
                <a:latin typeface="Arial" panose="020B0604020202020204" pitchFamily="34" charset="0"/>
                <a:ea typeface="Arial" panose="020B0604020202020204" pitchFamily="34" charset="0"/>
              </a:rPr>
              <a:t> פרטיים המושכרים על ידי קבוצות </a:t>
            </a:r>
            <a:r>
              <a:rPr lang="en-US" sz="1800" dirty="0">
                <a:effectLst/>
                <a:latin typeface="Arial" panose="020B0604020202020204" pitchFamily="34" charset="0"/>
                <a:ea typeface="Arial" panose="020B0604020202020204" pitchFamily="34" charset="0"/>
              </a:rPr>
              <a:t>NSO</a:t>
            </a:r>
            <a:r>
              <a:rPr lang="he-IL" sz="1800" dirty="0">
                <a:effectLst/>
                <a:latin typeface="Arial" panose="020B0604020202020204" pitchFamily="34" charset="0"/>
                <a:ea typeface="Arial" panose="020B0604020202020204" pitchFamily="34" charset="0"/>
              </a:rPr>
              <a:t> או המפעיל והם נקראים </a:t>
            </a:r>
            <a:r>
              <a:rPr lang="en-US" sz="1800" dirty="0">
                <a:effectLst/>
                <a:latin typeface="Arial" panose="020B0604020202020204" pitchFamily="34" charset="0"/>
                <a:ea typeface="Arial" panose="020B0604020202020204" pitchFamily="34" charset="0"/>
              </a:rPr>
              <a:t>front end servers</a:t>
            </a:r>
            <a:r>
              <a:rPr lang="he-IL" sz="1800" dirty="0">
                <a:effectLst/>
                <a:latin typeface="Arial" panose="020B0604020202020204" pitchFamily="34" charset="0"/>
                <a:ea typeface="Arial" panose="020B0604020202020204" pitchFamily="34" charset="0"/>
              </a:rPr>
              <a:t>.</a:t>
            </a:r>
          </a:p>
          <a:p>
            <a:r>
              <a:rPr lang="he-IL" sz="1800" dirty="0">
                <a:effectLst/>
                <a:latin typeface="Arial" panose="020B0604020202020204" pitchFamily="34" charset="0"/>
                <a:ea typeface="Arial" panose="020B0604020202020204" pitchFamily="34" charset="0"/>
              </a:rPr>
              <a:t>שרתי </a:t>
            </a:r>
            <a:r>
              <a:rPr lang="en-US" sz="1800" dirty="0">
                <a:effectLst/>
                <a:latin typeface="Arial" panose="020B0604020202020204" pitchFamily="34" charset="0"/>
                <a:ea typeface="Arial" panose="020B0604020202020204" pitchFamily="34" charset="0"/>
              </a:rPr>
              <a:t>front end</a:t>
            </a:r>
            <a:r>
              <a:rPr lang="he-IL" sz="1800" dirty="0">
                <a:effectLst/>
                <a:latin typeface="Arial" panose="020B0604020202020204" pitchFamily="34" charset="0"/>
                <a:ea typeface="Arial" panose="020B0604020202020204" pitchFamily="34" charset="0"/>
              </a:rPr>
              <a:t> מעבירים תעבורה דרך שרשרת של שרתים עד לשרתים במיקום המפעיל - </a:t>
            </a:r>
            <a:r>
              <a:rPr lang="en-US" sz="1800" dirty="0">
                <a:effectLst/>
                <a:latin typeface="Arial" panose="020B0604020202020204" pitchFamily="34" charset="0"/>
                <a:ea typeface="Arial" panose="020B0604020202020204" pitchFamily="34" charset="0"/>
              </a:rPr>
              <a:t>back end servers</a:t>
            </a:r>
            <a:r>
              <a:rPr lang="he-IL" sz="1800" dirty="0">
                <a:effectLst/>
                <a:latin typeface="Arial" panose="020B0604020202020204" pitchFamily="34" charset="0"/>
                <a:ea typeface="Arial" panose="020B0604020202020204" pitchFamily="34" charset="0"/>
              </a:rPr>
              <a:t>.</a:t>
            </a:r>
            <a:endParaRPr lang="en-US" sz="1800" dirty="0">
              <a:effectLst/>
              <a:latin typeface="Arial" panose="020B0604020202020204" pitchFamily="34" charset="0"/>
              <a:ea typeface="Arial" panose="020B0604020202020204" pitchFamily="34" charset="0"/>
            </a:endParaRPr>
          </a:p>
          <a:p>
            <a:pPr marL="0" indent="0">
              <a:buNone/>
            </a:pPr>
            <a:endParaRPr lang="he-IL" dirty="0"/>
          </a:p>
        </p:txBody>
      </p:sp>
    </p:spTree>
    <p:extLst>
      <p:ext uri="{BB962C8B-B14F-4D97-AF65-F5344CB8AC3E}">
        <p14:creationId xmlns:p14="http://schemas.microsoft.com/office/powerpoint/2010/main" val="830993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D4D975E-787C-7425-90D1-96E8AA0D365F}"/>
              </a:ext>
            </a:extLst>
          </p:cNvPr>
          <p:cNvSpPr>
            <a:spLocks noGrp="1"/>
          </p:cNvSpPr>
          <p:nvPr>
            <p:ph type="title"/>
          </p:nvPr>
        </p:nvSpPr>
        <p:spPr/>
        <p:txBody>
          <a:bodyPr>
            <a:normAutofit/>
          </a:bodyPr>
          <a:lstStyle/>
          <a:p>
            <a:pPr algn="ctr"/>
            <a:r>
              <a:rPr lang="en-US" dirty="0">
                <a:effectLst/>
                <a:ea typeface="Arial" panose="020B0604020202020204" pitchFamily="34" charset="0"/>
              </a:rPr>
              <a:t>The Citizen Lab</a:t>
            </a:r>
            <a:endParaRPr lang="he-IL" dirty="0"/>
          </a:p>
        </p:txBody>
      </p:sp>
      <p:sp>
        <p:nvSpPr>
          <p:cNvPr id="3" name="מציין מיקום תוכן 2">
            <a:extLst>
              <a:ext uri="{FF2B5EF4-FFF2-40B4-BE49-F238E27FC236}">
                <a16:creationId xmlns:a16="http://schemas.microsoft.com/office/drawing/2014/main" id="{C5FA4DB0-C6DB-D10C-20BB-8BAA4967DD33}"/>
              </a:ext>
            </a:extLst>
          </p:cNvPr>
          <p:cNvSpPr>
            <a:spLocks noGrp="1"/>
          </p:cNvSpPr>
          <p:nvPr>
            <p:ph idx="1"/>
          </p:nvPr>
        </p:nvSpPr>
        <p:spPr/>
        <p:txBody>
          <a:bodyPr/>
          <a:lstStyle/>
          <a:p>
            <a:r>
              <a:rPr lang="en-US" sz="1800" dirty="0">
                <a:latin typeface="Arial" panose="020B0604020202020204" pitchFamily="34" charset="0"/>
                <a:ea typeface="Arial" panose="020B0604020202020204" pitchFamily="34" charset="0"/>
              </a:rPr>
              <a:t>The Citizen Lab</a:t>
            </a:r>
            <a:r>
              <a:rPr lang="he-IL" sz="1800" dirty="0">
                <a:latin typeface="Arial" panose="020B0604020202020204" pitchFamily="34" charset="0"/>
                <a:ea typeface="Arial" panose="020B0604020202020204" pitchFamily="34" charset="0"/>
              </a:rPr>
              <a:t> (</a:t>
            </a:r>
            <a:r>
              <a:rPr lang="en-US" sz="1800" dirty="0">
                <a:latin typeface="Arial" panose="020B0604020202020204" pitchFamily="34" charset="0"/>
                <a:ea typeface="Arial" panose="020B0604020202020204" pitchFamily="34" charset="0"/>
              </a:rPr>
              <a:t>TCL</a:t>
            </a:r>
            <a:r>
              <a:rPr lang="he-IL" sz="1800" dirty="0">
                <a:latin typeface="Arial" panose="020B0604020202020204" pitchFamily="34" charset="0"/>
                <a:ea typeface="Arial" panose="020B0604020202020204" pitchFamily="34" charset="0"/>
              </a:rPr>
              <a:t>) </a:t>
            </a:r>
            <a:r>
              <a:rPr lang="he-IL" sz="1800" dirty="0">
                <a:effectLst/>
                <a:latin typeface="Arial" panose="020B0604020202020204" pitchFamily="34" charset="0"/>
                <a:ea typeface="Arial" panose="020B0604020202020204" pitchFamily="34" charset="0"/>
              </a:rPr>
              <a:t>היא מעבדה בינתחומית הפועלת באוניברסיטת טורונטו ומתמקדת במחקר, פיתוח, במדיניות אסטרטגיה ויישום חוקי של טכנולוגיות מידע ותקשורת, זכויות אדם וביטחון גלובלי.</a:t>
            </a:r>
          </a:p>
          <a:p>
            <a:r>
              <a:rPr lang="he-IL" sz="1800" dirty="0">
                <a:effectLst/>
                <a:latin typeface="Arial" panose="020B0604020202020204" pitchFamily="34" charset="0"/>
                <a:ea typeface="Arial" panose="020B0604020202020204" pitchFamily="34" charset="0"/>
              </a:rPr>
              <a:t>המעבדה המשתמשת בטכניקות משולבות של מדעי המדינה וחוק ומדעי המחשב.</a:t>
            </a:r>
          </a:p>
          <a:p>
            <a:r>
              <a:rPr lang="he-IL" sz="1800" dirty="0">
                <a:latin typeface="Arial" panose="020B0604020202020204" pitchFamily="34" charset="0"/>
                <a:ea typeface="Arial" panose="020B0604020202020204" pitchFamily="34" charset="0"/>
              </a:rPr>
              <a:t>תחום </a:t>
            </a:r>
            <a:r>
              <a:rPr lang="he-IL" sz="1800" dirty="0">
                <a:effectLst/>
                <a:latin typeface="Arial" panose="020B0604020202020204" pitchFamily="34" charset="0"/>
                <a:ea typeface="Arial" panose="020B0604020202020204" pitchFamily="34" charset="0"/>
              </a:rPr>
              <a:t>המחקר שלה כולל חקירה של ריגול דיגיטלי נגד אוכלוסיית העולם ושיטות שונות המשפיעות על חופש הביטוי ברשתות.</a:t>
            </a:r>
          </a:p>
          <a:p>
            <a:r>
              <a:rPr lang="he-IL" sz="1800" dirty="0">
                <a:effectLst/>
                <a:latin typeface="Arial" panose="020B0604020202020204" pitchFamily="34" charset="0"/>
                <a:ea typeface="Arial" panose="020B0604020202020204" pitchFamily="34" charset="0"/>
              </a:rPr>
              <a:t>בנוסף מנתחת ובוחנת:</a:t>
            </a:r>
          </a:p>
          <a:p>
            <a:pPr lvl="1"/>
            <a:r>
              <a:rPr lang="he-IL" sz="1600" dirty="0">
                <a:effectLst/>
                <a:latin typeface="Arial" panose="020B0604020202020204" pitchFamily="34" charset="0"/>
                <a:ea typeface="Arial" panose="020B0604020202020204" pitchFamily="34" charset="0"/>
              </a:rPr>
              <a:t>מדיניות של פרטיות</a:t>
            </a:r>
          </a:p>
          <a:p>
            <a:pPr lvl="1"/>
            <a:r>
              <a:rPr lang="he-IL" sz="1600" dirty="0">
                <a:effectLst/>
                <a:latin typeface="Arial" panose="020B0604020202020204" pitchFamily="34" charset="0"/>
                <a:ea typeface="Arial" panose="020B0604020202020204" pitchFamily="34" charset="0"/>
              </a:rPr>
              <a:t>ביטחון ומידע של אפליקציות פופולריות</a:t>
            </a:r>
          </a:p>
          <a:p>
            <a:pPr lvl="1"/>
            <a:r>
              <a:rPr lang="he-IL" sz="1600" dirty="0">
                <a:effectLst/>
                <a:latin typeface="Arial" panose="020B0604020202020204" pitchFamily="34" charset="0"/>
                <a:ea typeface="Arial" panose="020B0604020202020204" pitchFamily="34" charset="0"/>
              </a:rPr>
              <a:t>שקיפות ואחריות של מוסדות וסוכנויות על מידע פרטי</a:t>
            </a:r>
          </a:p>
          <a:p>
            <a:pPr lvl="1"/>
            <a:r>
              <a:rPr lang="he-IL" sz="1600" dirty="0">
                <a:effectLst/>
                <a:latin typeface="Arial" panose="020B0604020202020204" pitchFamily="34" charset="0"/>
                <a:ea typeface="Arial" panose="020B0604020202020204" pitchFamily="34" charset="0"/>
              </a:rPr>
              <a:t>פעולות ניטור אחרות. </a:t>
            </a:r>
            <a:endParaRPr lang="en-US" sz="1600" dirty="0">
              <a:effectLst/>
              <a:latin typeface="Arial" panose="020B0604020202020204" pitchFamily="34" charset="0"/>
              <a:ea typeface="Arial" panose="020B0604020202020204" pitchFamily="34" charset="0"/>
            </a:endParaRPr>
          </a:p>
          <a:p>
            <a:endParaRPr lang="he-IL" dirty="0"/>
          </a:p>
        </p:txBody>
      </p:sp>
    </p:spTree>
    <p:extLst>
      <p:ext uri="{BB962C8B-B14F-4D97-AF65-F5344CB8AC3E}">
        <p14:creationId xmlns:p14="http://schemas.microsoft.com/office/powerpoint/2010/main" val="3123825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D4D975E-787C-7425-90D1-96E8AA0D365F}"/>
              </a:ext>
            </a:extLst>
          </p:cNvPr>
          <p:cNvSpPr>
            <a:spLocks noGrp="1"/>
          </p:cNvSpPr>
          <p:nvPr>
            <p:ph type="title"/>
          </p:nvPr>
        </p:nvSpPr>
        <p:spPr/>
        <p:txBody>
          <a:bodyPr/>
          <a:lstStyle/>
          <a:p>
            <a:pPr algn="ctr"/>
            <a:r>
              <a:rPr lang="en-US" dirty="0">
                <a:effectLst/>
                <a:ea typeface="Arial" panose="020B0604020202020204" pitchFamily="34" charset="0"/>
              </a:rPr>
              <a:t>The Citizen Lab vs. Pegasus</a:t>
            </a:r>
            <a:endParaRPr lang="he-IL" dirty="0"/>
          </a:p>
        </p:txBody>
      </p:sp>
      <p:sp>
        <p:nvSpPr>
          <p:cNvPr id="3" name="מציין מיקום תוכן 2">
            <a:extLst>
              <a:ext uri="{FF2B5EF4-FFF2-40B4-BE49-F238E27FC236}">
                <a16:creationId xmlns:a16="http://schemas.microsoft.com/office/drawing/2014/main" id="{C5FA4DB0-C6DB-D10C-20BB-8BAA4967DD33}"/>
              </a:ext>
            </a:extLst>
          </p:cNvPr>
          <p:cNvSpPr>
            <a:spLocks noGrp="1"/>
          </p:cNvSpPr>
          <p:nvPr>
            <p:ph idx="1"/>
          </p:nvPr>
        </p:nvSpPr>
        <p:spPr/>
        <p:txBody>
          <a:bodyPr>
            <a:normAutofit/>
          </a:bodyPr>
          <a:lstStyle/>
          <a:p>
            <a:r>
              <a:rPr lang="he-IL" sz="1800" dirty="0">
                <a:effectLst/>
                <a:latin typeface="Arial" panose="020B0604020202020204" pitchFamily="34" charset="0"/>
                <a:ea typeface="Arial" panose="020B0604020202020204" pitchFamily="34" charset="0"/>
              </a:rPr>
              <a:t>מעקב המעבדה אחרי מבנה </a:t>
            </a:r>
            <a:r>
              <a:rPr lang="he-IL" sz="1800" dirty="0" err="1">
                <a:effectLst/>
                <a:latin typeface="Arial" panose="020B0604020202020204" pitchFamily="34" charset="0"/>
                <a:ea typeface="Arial" panose="020B0604020202020204" pitchFamily="34" charset="0"/>
              </a:rPr>
              <a:t>הפגסוס</a:t>
            </a:r>
            <a:r>
              <a:rPr lang="he-IL" sz="1800" dirty="0">
                <a:effectLst/>
                <a:latin typeface="Arial" panose="020B0604020202020204" pitchFamily="34" charset="0"/>
                <a:ea typeface="Arial" panose="020B0604020202020204" pitchFamily="34" charset="0"/>
              </a:rPr>
              <a:t> של </a:t>
            </a:r>
            <a:r>
              <a:rPr lang="en-US" sz="1800" dirty="0">
                <a:effectLst/>
                <a:latin typeface="Arial" panose="020B0604020202020204" pitchFamily="34" charset="0"/>
                <a:ea typeface="Arial" panose="020B0604020202020204" pitchFamily="34" charset="0"/>
              </a:rPr>
              <a:t>NSO</a:t>
            </a:r>
            <a:r>
              <a:rPr lang="he-IL" sz="1800" dirty="0">
                <a:effectLst/>
                <a:latin typeface="Arial" panose="020B0604020202020204" pitchFamily="34" charset="0"/>
                <a:ea typeface="Arial" panose="020B0604020202020204" pitchFamily="34" charset="0"/>
              </a:rPr>
              <a:t> התחיל מקישור שנעשה כאשר חקרו פעיל סייבר (</a:t>
            </a:r>
            <a:r>
              <a:rPr lang="en-US" sz="1800" dirty="0">
                <a:effectLst/>
                <a:latin typeface="Arial" panose="020B0604020202020204" pitchFamily="34" charset="0"/>
                <a:ea typeface="Arial" panose="020B0604020202020204" pitchFamily="34" charset="0"/>
              </a:rPr>
              <a:t>Threat actor</a:t>
            </a:r>
            <a:r>
              <a:rPr lang="he-IL" sz="1800" dirty="0">
                <a:effectLst/>
                <a:latin typeface="Arial" panose="020B0604020202020204" pitchFamily="34" charset="0"/>
                <a:ea typeface="Arial" panose="020B0604020202020204" pitchFamily="34" charset="0"/>
              </a:rPr>
              <a:t>) של איחוד האמירויות בשם </a:t>
            </a:r>
            <a:r>
              <a:rPr lang="en-US" sz="1800" dirty="0">
                <a:effectLst/>
                <a:latin typeface="Arial" panose="020B0604020202020204" pitchFamily="34" charset="0"/>
                <a:ea typeface="Arial" panose="020B0604020202020204" pitchFamily="34" charset="0"/>
              </a:rPr>
              <a:t>Stealth Falcon</a:t>
            </a:r>
            <a:r>
              <a:rPr lang="he-IL" sz="1800" dirty="0">
                <a:effectLst/>
                <a:latin typeface="Arial" panose="020B0604020202020204" pitchFamily="34" charset="0"/>
                <a:ea typeface="Arial" panose="020B0604020202020204" pitchFamily="34" charset="0"/>
              </a:rPr>
              <a:t>.</a:t>
            </a:r>
            <a:endParaRPr lang="en-US" sz="1800" dirty="0">
              <a:latin typeface="Arial" panose="020B0604020202020204" pitchFamily="34" charset="0"/>
              <a:ea typeface="Arial" panose="020B0604020202020204" pitchFamily="34" charset="0"/>
            </a:endParaRPr>
          </a:p>
          <a:p>
            <a:r>
              <a:rPr lang="he-IL" sz="1800" dirty="0">
                <a:effectLst/>
                <a:latin typeface="Arial" panose="020B0604020202020204" pitchFamily="34" charset="0"/>
                <a:ea typeface="Arial" panose="020B0604020202020204" pitchFamily="34" charset="0"/>
              </a:rPr>
              <a:t>הוא רשם שם דומיין שעמוד הבית שלו הכיל לינק של </a:t>
            </a:r>
            <a:r>
              <a:rPr lang="he-IL" sz="1800" dirty="0" err="1">
                <a:effectLst/>
                <a:latin typeface="Arial" panose="020B0604020202020204" pitchFamily="34" charset="0"/>
                <a:ea typeface="Arial" panose="020B0604020202020204" pitchFamily="34" charset="0"/>
              </a:rPr>
              <a:t>פגסוס</a:t>
            </a:r>
            <a:r>
              <a:rPr lang="he-IL" sz="1800" dirty="0">
                <a:effectLst/>
                <a:latin typeface="Arial" panose="020B0604020202020204" pitchFamily="34" charset="0"/>
                <a:ea typeface="Arial" panose="020B0604020202020204" pitchFamily="34" charset="0"/>
              </a:rPr>
              <a:t>, ושם הדומיין </a:t>
            </a:r>
            <a:r>
              <a:rPr lang="he-IL" sz="1800" dirty="0" err="1">
                <a:effectLst/>
                <a:latin typeface="Arial" panose="020B0604020202020204" pitchFamily="34" charset="0"/>
                <a:ea typeface="Arial" panose="020B0604020202020204" pitchFamily="34" charset="0"/>
              </a:rPr>
              <a:t>שומש</a:t>
            </a:r>
            <a:r>
              <a:rPr lang="he-IL" sz="1800" dirty="0">
                <a:effectLst/>
                <a:latin typeface="Arial" panose="020B0604020202020204" pitchFamily="34" charset="0"/>
                <a:ea typeface="Arial" panose="020B0604020202020204" pitchFamily="34" charset="0"/>
              </a:rPr>
              <a:t> לשמות של כתובות אימייל עבור מוצרי ריגול אחרים הידועים למעבדה.</a:t>
            </a:r>
          </a:p>
          <a:p>
            <a:r>
              <a:rPr lang="he-IL" sz="1800" dirty="0">
                <a:effectLst/>
                <a:latin typeface="Arial" panose="020B0604020202020204" pitchFamily="34" charset="0"/>
                <a:ea typeface="Arial" panose="020B0604020202020204" pitchFamily="34" charset="0"/>
              </a:rPr>
              <a:t>באמצעות מאפיינים שונים שנאספו של קישורים וכתובות הקשורות </a:t>
            </a:r>
            <a:r>
              <a:rPr lang="he-IL" sz="1800" dirty="0" err="1">
                <a:latin typeface="Arial" panose="020B0604020202020204" pitchFamily="34" charset="0"/>
                <a:ea typeface="Arial" panose="020B0604020202020204" pitchFamily="34" charset="0"/>
              </a:rPr>
              <a:t>ב</a:t>
            </a:r>
            <a:r>
              <a:rPr lang="he-IL" sz="1800" dirty="0" err="1">
                <a:effectLst/>
                <a:latin typeface="Arial" panose="020B0604020202020204" pitchFamily="34" charset="0"/>
                <a:ea typeface="Arial" panose="020B0604020202020204" pitchFamily="34" charset="0"/>
              </a:rPr>
              <a:t>פגסוס</a:t>
            </a:r>
            <a:r>
              <a:rPr lang="he-IL" sz="1800" dirty="0">
                <a:effectLst/>
                <a:latin typeface="Arial" panose="020B0604020202020204" pitchFamily="34" charset="0"/>
                <a:ea typeface="Arial" panose="020B0604020202020204" pitchFamily="34" charset="0"/>
              </a:rPr>
              <a:t>, </a:t>
            </a:r>
            <a:r>
              <a:rPr lang="en-US" sz="1800" dirty="0">
                <a:effectLst/>
                <a:latin typeface="Arial" panose="020B0604020202020204" pitchFamily="34" charset="0"/>
                <a:ea typeface="Arial" panose="020B0604020202020204" pitchFamily="34" charset="0"/>
              </a:rPr>
              <a:t>TCL</a:t>
            </a:r>
            <a:r>
              <a:rPr lang="he-IL" sz="1800" dirty="0">
                <a:effectLst/>
                <a:latin typeface="Arial" panose="020B0604020202020204" pitchFamily="34" charset="0"/>
                <a:ea typeface="Arial" panose="020B0604020202020204" pitchFamily="34" charset="0"/>
              </a:rPr>
              <a:t> סרקו כתובות למציאת שרתים בעלי מאפיינים דומים כדי לגלות את המבנה של תוכנת </a:t>
            </a:r>
            <a:r>
              <a:rPr lang="he-IL" sz="1800" dirty="0" err="1">
                <a:effectLst/>
                <a:latin typeface="Arial" panose="020B0604020202020204" pitchFamily="34" charset="0"/>
                <a:ea typeface="Arial" panose="020B0604020202020204" pitchFamily="34" charset="0"/>
              </a:rPr>
              <a:t>הפגסוס</a:t>
            </a:r>
            <a:r>
              <a:rPr lang="he-IL" sz="1800" dirty="0">
                <a:effectLst/>
                <a:latin typeface="Arial" panose="020B0604020202020204" pitchFamily="34" charset="0"/>
                <a:ea typeface="Arial" panose="020B0604020202020204" pitchFamily="34" charset="0"/>
              </a:rPr>
              <a:t>.</a:t>
            </a:r>
          </a:p>
          <a:p>
            <a:r>
              <a:rPr lang="he-IL" sz="1800" dirty="0">
                <a:effectLst/>
                <a:latin typeface="Arial" panose="020B0604020202020204" pitchFamily="34" charset="0"/>
                <a:ea typeface="Arial" panose="020B0604020202020204" pitchFamily="34" charset="0"/>
              </a:rPr>
              <a:t>באוגוסט 2016 קיבל אחמד </a:t>
            </a:r>
            <a:r>
              <a:rPr lang="he-IL" sz="1800" dirty="0" err="1">
                <a:effectLst/>
                <a:latin typeface="Arial" panose="020B0604020202020204" pitchFamily="34" charset="0"/>
                <a:ea typeface="Arial" panose="020B0604020202020204" pitchFamily="34" charset="0"/>
              </a:rPr>
              <a:t>מנסור</a:t>
            </a:r>
            <a:r>
              <a:rPr lang="he-IL" sz="1800" dirty="0">
                <a:effectLst/>
                <a:latin typeface="Arial" panose="020B0604020202020204" pitchFamily="34" charset="0"/>
                <a:ea typeface="Arial" panose="020B0604020202020204" pitchFamily="34" charset="0"/>
              </a:rPr>
              <a:t> (פעיל זכויות אדם באמירויות) הודעות המכילות לינק עם "הבטחה לקבלת סודות".</a:t>
            </a:r>
          </a:p>
          <a:p>
            <a:r>
              <a:rPr lang="he-IL" sz="1800" dirty="0">
                <a:effectLst/>
                <a:latin typeface="Arial" panose="020B0604020202020204" pitchFamily="34" charset="0"/>
                <a:ea typeface="Arial" panose="020B0604020202020204" pitchFamily="34" charset="0"/>
              </a:rPr>
              <a:t>אחמד </a:t>
            </a:r>
            <a:r>
              <a:rPr lang="he-IL" sz="1800" dirty="0" err="1">
                <a:effectLst/>
                <a:latin typeface="Arial" panose="020B0604020202020204" pitchFamily="34" charset="0"/>
                <a:ea typeface="Arial" panose="020B0604020202020204" pitchFamily="34" charset="0"/>
              </a:rPr>
              <a:t>מנסור</a:t>
            </a:r>
            <a:r>
              <a:rPr lang="he-IL" sz="1800" dirty="0">
                <a:latin typeface="Arial" panose="020B0604020202020204" pitchFamily="34" charset="0"/>
                <a:ea typeface="Arial" panose="020B0604020202020204" pitchFamily="34" charset="0"/>
              </a:rPr>
              <a:t> </a:t>
            </a:r>
            <a:r>
              <a:rPr lang="he-IL" sz="1800" dirty="0">
                <a:effectLst/>
                <a:latin typeface="Arial" panose="020B0604020202020204" pitchFamily="34" charset="0"/>
                <a:ea typeface="Arial" panose="020B0604020202020204" pitchFamily="34" charset="0"/>
              </a:rPr>
              <a:t>נהפך למטרה </a:t>
            </a:r>
            <a:r>
              <a:rPr lang="he-IL" sz="1800" dirty="0">
                <a:latin typeface="Arial" panose="020B0604020202020204" pitchFamily="34" charset="0"/>
                <a:ea typeface="Arial" panose="020B0604020202020204" pitchFamily="34" charset="0"/>
              </a:rPr>
              <a:t>נחשקת ומבוקשת </a:t>
            </a:r>
            <a:r>
              <a:rPr lang="he-IL" sz="1800" dirty="0">
                <a:effectLst/>
                <a:latin typeface="Arial" panose="020B0604020202020204" pitchFamily="34" charset="0"/>
                <a:ea typeface="Arial" panose="020B0604020202020204" pitchFamily="34" charset="0"/>
              </a:rPr>
              <a:t>לריגול, וניסיונות התקיפה העיקריים דרכו היו שליחת לינקים לאימייל שלו </a:t>
            </a:r>
            <a:r>
              <a:rPr lang="he-IL" sz="1800" dirty="0">
                <a:latin typeface="Arial" panose="020B0604020202020204" pitchFamily="34" charset="0"/>
                <a:ea typeface="Arial" panose="020B0604020202020204" pitchFamily="34" charset="0"/>
              </a:rPr>
              <a:t>(</a:t>
            </a:r>
            <a:r>
              <a:rPr lang="he-IL" sz="1800" dirty="0" err="1">
                <a:latin typeface="Arial" panose="020B0604020202020204" pitchFamily="34" charset="0"/>
                <a:ea typeface="Arial" panose="020B0604020202020204" pitchFamily="34" charset="0"/>
              </a:rPr>
              <a:t>פישינג</a:t>
            </a:r>
            <a:r>
              <a:rPr lang="he-IL" sz="1800" dirty="0">
                <a:latin typeface="Arial" panose="020B0604020202020204" pitchFamily="34" charset="0"/>
                <a:ea typeface="Arial" panose="020B0604020202020204" pitchFamily="34" charset="0"/>
              </a:rPr>
              <a:t>)</a:t>
            </a:r>
            <a:r>
              <a:rPr lang="he-IL" sz="1800" dirty="0">
                <a:effectLst/>
                <a:latin typeface="Arial" panose="020B0604020202020204" pitchFamily="34" charset="0"/>
                <a:ea typeface="Arial" panose="020B0604020202020204" pitchFamily="34" charset="0"/>
              </a:rPr>
              <a:t>.</a:t>
            </a:r>
          </a:p>
          <a:p>
            <a:r>
              <a:rPr lang="he-IL" sz="1800" dirty="0">
                <a:effectLst/>
                <a:latin typeface="Arial" panose="020B0604020202020204" pitchFamily="34" charset="0"/>
                <a:ea typeface="Arial" panose="020B0604020202020204" pitchFamily="34" charset="0"/>
              </a:rPr>
              <a:t>המעבדה קיבלה ממנו את ההודעה והקישור שנשלח בה. הם לחצו על הקישור וקיבלו 3 </a:t>
            </a:r>
            <a:r>
              <a:rPr lang="en-US" sz="1800" dirty="0">
                <a:effectLst/>
                <a:latin typeface="Arial" panose="020B0604020202020204" pitchFamily="34" charset="0"/>
                <a:ea typeface="Arial" panose="020B0604020202020204" pitchFamily="34" charset="0"/>
              </a:rPr>
              <a:t>zero days exploits</a:t>
            </a:r>
            <a:r>
              <a:rPr lang="he-IL" sz="1800" dirty="0">
                <a:effectLst/>
                <a:latin typeface="Arial" panose="020B0604020202020204" pitchFamily="34" charset="0"/>
                <a:ea typeface="Arial" panose="020B0604020202020204" pitchFamily="34" charset="0"/>
              </a:rPr>
              <a:t> והתקנה של תוכנת </a:t>
            </a:r>
            <a:r>
              <a:rPr lang="he-IL" sz="1800" dirty="0" err="1">
                <a:effectLst/>
                <a:latin typeface="Arial" panose="020B0604020202020204" pitchFamily="34" charset="0"/>
                <a:ea typeface="Arial" panose="020B0604020202020204" pitchFamily="34" charset="0"/>
              </a:rPr>
              <a:t>פגסוס</a:t>
            </a:r>
            <a:r>
              <a:rPr lang="he-IL" sz="1800" dirty="0">
                <a:effectLst/>
                <a:latin typeface="Arial" panose="020B0604020202020204" pitchFamily="34" charset="0"/>
                <a:ea typeface="Arial" panose="020B0604020202020204" pitchFamily="34" charset="0"/>
              </a:rPr>
              <a:t>.</a:t>
            </a:r>
          </a:p>
          <a:p>
            <a:r>
              <a:rPr lang="he-IL" sz="1800" dirty="0">
                <a:effectLst/>
                <a:latin typeface="Arial" panose="020B0604020202020204" pitchFamily="34" charset="0"/>
                <a:ea typeface="Arial" panose="020B0604020202020204" pitchFamily="34" charset="0"/>
              </a:rPr>
              <a:t>מהלינק שקיבלו הם בנו טביעות אצבע למתקפה, וסרקו את הרשת לשרתי </a:t>
            </a:r>
            <a:r>
              <a:rPr lang="en-US" sz="1800" dirty="0">
                <a:effectLst/>
                <a:latin typeface="Arial" panose="020B0604020202020204" pitchFamily="34" charset="0"/>
                <a:ea typeface="Arial" panose="020B0604020202020204" pitchFamily="34" charset="0"/>
              </a:rPr>
              <a:t> front-end</a:t>
            </a:r>
            <a:r>
              <a:rPr lang="he-IL" sz="1800" dirty="0">
                <a:effectLst/>
                <a:latin typeface="Arial" panose="020B0604020202020204" pitchFamily="34" charset="0"/>
                <a:ea typeface="Arial" panose="020B0604020202020204" pitchFamily="34" charset="0"/>
              </a:rPr>
              <a:t>נוספים.</a:t>
            </a:r>
          </a:p>
        </p:txBody>
      </p:sp>
    </p:spTree>
    <p:extLst>
      <p:ext uri="{BB962C8B-B14F-4D97-AF65-F5344CB8AC3E}">
        <p14:creationId xmlns:p14="http://schemas.microsoft.com/office/powerpoint/2010/main" val="30123356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4C49CA8-9717-500B-6A1D-F5869DB65104}"/>
              </a:ext>
            </a:extLst>
          </p:cNvPr>
          <p:cNvSpPr>
            <a:spLocks noGrp="1"/>
          </p:cNvSpPr>
          <p:nvPr>
            <p:ph type="title"/>
          </p:nvPr>
        </p:nvSpPr>
        <p:spPr/>
        <p:txBody>
          <a:bodyPr/>
          <a:lstStyle/>
          <a:p>
            <a:pPr algn="ctr"/>
            <a:r>
              <a:rPr lang="en-US" dirty="0">
                <a:cs typeface="+mn-cs"/>
              </a:rPr>
              <a:t>The beginning of the end</a:t>
            </a:r>
            <a:endParaRPr lang="he-IL" dirty="0">
              <a:cs typeface="+mn-cs"/>
            </a:endParaRPr>
          </a:p>
        </p:txBody>
      </p:sp>
      <p:sp>
        <p:nvSpPr>
          <p:cNvPr id="3" name="מציין מיקום תוכן 2">
            <a:extLst>
              <a:ext uri="{FF2B5EF4-FFF2-40B4-BE49-F238E27FC236}">
                <a16:creationId xmlns:a16="http://schemas.microsoft.com/office/drawing/2014/main" id="{DE55059D-668F-3915-2E6C-A24122E17676}"/>
              </a:ext>
            </a:extLst>
          </p:cNvPr>
          <p:cNvSpPr>
            <a:spLocks noGrp="1"/>
          </p:cNvSpPr>
          <p:nvPr>
            <p:ph idx="1"/>
          </p:nvPr>
        </p:nvSpPr>
        <p:spPr/>
        <p:txBody>
          <a:bodyPr>
            <a:normAutofit fontScale="70000" lnSpcReduction="20000"/>
          </a:bodyPr>
          <a:lstStyle/>
          <a:p>
            <a:pPr>
              <a:lnSpc>
                <a:spcPct val="120000"/>
              </a:lnSpc>
            </a:pPr>
            <a:r>
              <a:rPr lang="he-IL" sz="2800" dirty="0">
                <a:effectLst/>
                <a:latin typeface="Arial" panose="020B0604020202020204" pitchFamily="34" charset="0"/>
                <a:ea typeface="Arial" panose="020B0604020202020204" pitchFamily="34" charset="0"/>
              </a:rPr>
              <a:t>הם נכנסו לקישור תחת סביבה "בטוחה".</a:t>
            </a:r>
          </a:p>
          <a:p>
            <a:pPr>
              <a:lnSpc>
                <a:spcPct val="120000"/>
              </a:lnSpc>
            </a:pPr>
            <a:r>
              <a:rPr lang="he-IL" sz="2800" dirty="0">
                <a:effectLst/>
                <a:latin typeface="Arial" panose="020B0604020202020204" pitchFamily="34" charset="0"/>
                <a:ea typeface="Arial" panose="020B0604020202020204" pitchFamily="34" charset="0"/>
              </a:rPr>
              <a:t>הם סרקו את הרשת ודרכי ההגעה לקישור, והשתמשו </a:t>
            </a:r>
            <a:r>
              <a:rPr lang="he-IL" sz="2800" dirty="0" err="1">
                <a:effectLst/>
                <a:latin typeface="Arial" panose="020B0604020202020204" pitchFamily="34" charset="0"/>
                <a:ea typeface="Arial" panose="020B0604020202020204" pitchFamily="34" charset="0"/>
              </a:rPr>
              <a:t>בזחלנים</a:t>
            </a:r>
            <a:r>
              <a:rPr lang="he-IL" sz="2800" dirty="0">
                <a:effectLst/>
                <a:latin typeface="Arial" panose="020B0604020202020204" pitchFamily="34" charset="0"/>
                <a:ea typeface="Arial" panose="020B0604020202020204" pitchFamily="34" charset="0"/>
              </a:rPr>
              <a:t> (</a:t>
            </a:r>
            <a:r>
              <a:rPr lang="en-US" sz="2800" dirty="0">
                <a:effectLst/>
                <a:latin typeface="Arial" panose="020B0604020202020204" pitchFamily="34" charset="0"/>
                <a:ea typeface="Arial" panose="020B0604020202020204" pitchFamily="34" charset="0"/>
              </a:rPr>
              <a:t>crawlers</a:t>
            </a:r>
            <a:r>
              <a:rPr lang="he-IL" sz="2800" dirty="0">
                <a:effectLst/>
                <a:latin typeface="Arial" panose="020B0604020202020204" pitchFamily="34" charset="0"/>
                <a:ea typeface="Arial" panose="020B0604020202020204" pitchFamily="34" charset="0"/>
              </a:rPr>
              <a:t>) ומניפולציות על </a:t>
            </a:r>
            <a:r>
              <a:rPr lang="en-US" dirty="0">
                <a:latin typeface="Arial" panose="020B0604020202020204" pitchFamily="34" charset="0"/>
                <a:ea typeface="Arial" panose="020B0604020202020204" pitchFamily="34" charset="0"/>
              </a:rPr>
              <a:t>HTTP banner</a:t>
            </a:r>
            <a:r>
              <a:rPr lang="he-IL" dirty="0">
                <a:latin typeface="Arial" panose="020B0604020202020204" pitchFamily="34" charset="0"/>
                <a:ea typeface="Arial" panose="020B0604020202020204" pitchFamily="34" charset="0"/>
              </a:rPr>
              <a:t>-ים</a:t>
            </a:r>
            <a:r>
              <a:rPr lang="he-IL" sz="2800" dirty="0">
                <a:effectLst/>
                <a:latin typeface="Arial" panose="020B0604020202020204" pitchFamily="34" charset="0"/>
                <a:ea typeface="Arial" panose="020B0604020202020204" pitchFamily="34" charset="0"/>
              </a:rPr>
              <a:t> למציאת דפי </a:t>
            </a:r>
            <a:r>
              <a:rPr lang="en-US" sz="2800" dirty="0">
                <a:effectLst/>
                <a:latin typeface="Arial" panose="020B0604020202020204" pitchFamily="34" charset="0"/>
                <a:ea typeface="Arial" panose="020B0604020202020204" pitchFamily="34" charset="0"/>
              </a:rPr>
              <a:t>/redirect.aspx</a:t>
            </a:r>
            <a:r>
              <a:rPr lang="he-IL" sz="2800" dirty="0">
                <a:effectLst/>
                <a:latin typeface="Arial" panose="020B0604020202020204" pitchFamily="34" charset="0"/>
                <a:ea typeface="Arial" panose="020B0604020202020204" pitchFamily="34" charset="0"/>
              </a:rPr>
              <a:t> ו- </a:t>
            </a:r>
            <a:r>
              <a:rPr lang="en-US" sz="2800" dirty="0">
                <a:effectLst/>
                <a:latin typeface="Arial" panose="020B0604020202020204" pitchFamily="34" charset="0"/>
                <a:ea typeface="Arial" panose="020B0604020202020204" pitchFamily="34" charset="0"/>
              </a:rPr>
              <a:t>/support.aspx</a:t>
            </a:r>
            <a:r>
              <a:rPr lang="he-IL" sz="2800" dirty="0">
                <a:effectLst/>
                <a:latin typeface="Arial" panose="020B0604020202020204" pitchFamily="34" charset="0"/>
                <a:ea typeface="Arial" panose="020B0604020202020204" pitchFamily="34" charset="0"/>
              </a:rPr>
              <a:t>, בכך הם נעזרו לבניית מיפוי ודרכי זיהוי לשרתי </a:t>
            </a:r>
            <a:r>
              <a:rPr lang="en-US" sz="2800" dirty="0">
                <a:effectLst/>
                <a:latin typeface="Arial" panose="020B0604020202020204" pitchFamily="34" charset="0"/>
                <a:ea typeface="Arial" panose="020B0604020202020204" pitchFamily="34" charset="0"/>
              </a:rPr>
              <a:t>NSO</a:t>
            </a:r>
            <a:r>
              <a:rPr lang="he-IL" sz="2800" dirty="0">
                <a:effectLst/>
                <a:latin typeface="Arial" panose="020B0604020202020204" pitchFamily="34" charset="0"/>
                <a:ea typeface="Arial" panose="020B0604020202020204" pitchFamily="34" charset="0"/>
              </a:rPr>
              <a:t>.</a:t>
            </a:r>
          </a:p>
          <a:p>
            <a:pPr>
              <a:lnSpc>
                <a:spcPct val="120000"/>
              </a:lnSpc>
            </a:pPr>
            <a:r>
              <a:rPr lang="he-IL" dirty="0">
                <a:latin typeface="Arial" panose="020B0604020202020204" pitchFamily="34" charset="0"/>
                <a:ea typeface="Arial" panose="020B0604020202020204" pitchFamily="34" charset="0"/>
              </a:rPr>
              <a:t>בנוסף, עוד השתמשו בטביעות אצבע (שיוצגו בהמשך)</a:t>
            </a:r>
            <a:r>
              <a:rPr lang="en-US" dirty="0">
                <a:latin typeface="Arial" panose="020B0604020202020204" pitchFamily="34" charset="0"/>
                <a:ea typeface="Arial" panose="020B0604020202020204" pitchFamily="34" charset="0"/>
              </a:rPr>
              <a:t> </a:t>
            </a:r>
            <a:r>
              <a:rPr lang="he-IL" dirty="0">
                <a:latin typeface="Arial" panose="020B0604020202020204" pitchFamily="34" charset="0"/>
                <a:ea typeface="Arial" panose="020B0604020202020204" pitchFamily="34" charset="0"/>
              </a:rPr>
              <a:t>בשביל לאפיין ולהרחיב את רשימות השרתים של </a:t>
            </a:r>
            <a:r>
              <a:rPr lang="en-US" dirty="0">
                <a:latin typeface="Arial" panose="020B0604020202020204" pitchFamily="34" charset="0"/>
                <a:ea typeface="Arial" panose="020B0604020202020204" pitchFamily="34" charset="0"/>
              </a:rPr>
              <a:t>NSO</a:t>
            </a:r>
            <a:r>
              <a:rPr lang="he-IL" dirty="0">
                <a:latin typeface="Arial" panose="020B0604020202020204" pitchFamily="34" charset="0"/>
                <a:ea typeface="Arial" panose="020B0604020202020204" pitchFamily="34" charset="0"/>
              </a:rPr>
              <a:t> שיש בידם.</a:t>
            </a:r>
            <a:endParaRPr lang="he-IL" sz="2800" dirty="0">
              <a:effectLst/>
              <a:latin typeface="Arial" panose="020B0604020202020204" pitchFamily="34" charset="0"/>
              <a:ea typeface="Arial" panose="020B0604020202020204" pitchFamily="34" charset="0"/>
            </a:endParaRPr>
          </a:p>
          <a:p>
            <a:pPr>
              <a:lnSpc>
                <a:spcPct val="120000"/>
              </a:lnSpc>
            </a:pPr>
            <a:r>
              <a:rPr lang="he-IL" sz="2800" dirty="0">
                <a:effectLst/>
                <a:latin typeface="Arial" panose="020B0604020202020204" pitchFamily="34" charset="0"/>
                <a:ea typeface="Arial" panose="020B0604020202020204" pitchFamily="34" charset="0"/>
              </a:rPr>
              <a:t>בעת הכניסה לאותם האתרים, עם הסיומות הנ"ל, שרתי </a:t>
            </a:r>
            <a:r>
              <a:rPr lang="he-IL" sz="2800" dirty="0" err="1">
                <a:effectLst/>
                <a:latin typeface="Arial" panose="020B0604020202020204" pitchFamily="34" charset="0"/>
                <a:ea typeface="Arial" panose="020B0604020202020204" pitchFamily="34" charset="0"/>
              </a:rPr>
              <a:t>הפגסוס</a:t>
            </a:r>
            <a:r>
              <a:rPr lang="he-IL" sz="2800" dirty="0">
                <a:effectLst/>
                <a:latin typeface="Arial" panose="020B0604020202020204" pitchFamily="34" charset="0"/>
                <a:ea typeface="Arial" panose="020B0604020202020204" pitchFamily="34" charset="0"/>
              </a:rPr>
              <a:t> החזירו דפי פיתיון (</a:t>
            </a:r>
            <a:r>
              <a:rPr lang="en-US" sz="2800" dirty="0">
                <a:effectLst/>
                <a:latin typeface="Arial" panose="020B0604020202020204" pitchFamily="34" charset="0"/>
                <a:ea typeface="Arial" panose="020B0604020202020204" pitchFamily="34" charset="0"/>
              </a:rPr>
              <a:t>decoy pages</a:t>
            </a:r>
            <a:r>
              <a:rPr lang="he-IL" sz="2800" dirty="0">
                <a:effectLst/>
                <a:latin typeface="Arial" panose="020B0604020202020204" pitchFamily="34" charset="0"/>
                <a:ea typeface="Arial" panose="020B0604020202020204" pitchFamily="34" charset="0"/>
              </a:rPr>
              <a:t>).</a:t>
            </a:r>
          </a:p>
          <a:p>
            <a:pPr>
              <a:lnSpc>
                <a:spcPct val="120000"/>
              </a:lnSpc>
            </a:pPr>
            <a:r>
              <a:rPr lang="he-IL" sz="2800" dirty="0">
                <a:effectLst/>
                <a:latin typeface="Arial" panose="020B0604020202020204" pitchFamily="34" charset="0"/>
                <a:ea typeface="Arial" panose="020B0604020202020204" pitchFamily="34" charset="0"/>
              </a:rPr>
              <a:t>דפי פיתיון אלו הם דפים המוצגים כאשר משתמש שאינו רצוי ניגש לשרת, מוצגים כדפים בטוחים.</a:t>
            </a:r>
          </a:p>
          <a:p>
            <a:pPr>
              <a:lnSpc>
                <a:spcPct val="120000"/>
              </a:lnSpc>
            </a:pPr>
            <a:r>
              <a:rPr lang="he-IL" sz="2800" dirty="0">
                <a:effectLst/>
                <a:latin typeface="Arial" panose="020B0604020202020204" pitchFamily="34" charset="0"/>
                <a:ea typeface="Arial" panose="020B0604020202020204" pitchFamily="34" charset="0"/>
              </a:rPr>
              <a:t>הפעולה של הצגת הדפים האלו נמצאת בקוד של שרת תוכנת הריגול ובחקירת הדפים המעבדה הצליחה להרכיב ולגבש טביעות אצבע של התקיפה, זאת בכדי לזהות שרתים נוספים בתקשורת עם אותו שרת או באם תוכנת הריגול נמצאת בשימוש של כמה מפעילים, למצוא את אותם המפעילים.</a:t>
            </a:r>
            <a:endParaRPr lang="en-US" sz="2800" dirty="0">
              <a:effectLst/>
              <a:latin typeface="Arial" panose="020B0604020202020204" pitchFamily="34" charset="0"/>
              <a:ea typeface="Arial" panose="020B0604020202020204" pitchFamily="34" charset="0"/>
            </a:endParaRPr>
          </a:p>
          <a:p>
            <a:endParaRPr lang="he-IL" dirty="0"/>
          </a:p>
        </p:txBody>
      </p:sp>
    </p:spTree>
    <p:extLst>
      <p:ext uri="{BB962C8B-B14F-4D97-AF65-F5344CB8AC3E}">
        <p14:creationId xmlns:p14="http://schemas.microsoft.com/office/powerpoint/2010/main" val="1760620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311F7DC-6320-C01B-13DD-02044AAE2348}"/>
              </a:ext>
            </a:extLst>
          </p:cNvPr>
          <p:cNvSpPr>
            <a:spLocks noGrp="1"/>
          </p:cNvSpPr>
          <p:nvPr>
            <p:ph type="title"/>
          </p:nvPr>
        </p:nvSpPr>
        <p:spPr/>
        <p:txBody>
          <a:bodyPr/>
          <a:lstStyle/>
          <a:p>
            <a:r>
              <a:rPr lang="he-IL" dirty="0" err="1"/>
              <a:t>הנסיון</a:t>
            </a:r>
            <a:r>
              <a:rPr lang="he-IL" dirty="0"/>
              <a:t> למציאת שרתים נוספים</a:t>
            </a:r>
          </a:p>
        </p:txBody>
      </p:sp>
      <p:sp>
        <p:nvSpPr>
          <p:cNvPr id="3" name="מציין מיקום תוכן 2">
            <a:extLst>
              <a:ext uri="{FF2B5EF4-FFF2-40B4-BE49-F238E27FC236}">
                <a16:creationId xmlns:a16="http://schemas.microsoft.com/office/drawing/2014/main" id="{4450D5A6-9983-DC68-36F9-5DF6B9FC1C53}"/>
              </a:ext>
            </a:extLst>
          </p:cNvPr>
          <p:cNvSpPr>
            <a:spLocks noGrp="1"/>
          </p:cNvSpPr>
          <p:nvPr>
            <p:ph idx="1"/>
          </p:nvPr>
        </p:nvSpPr>
        <p:spPr/>
        <p:txBody>
          <a:bodyPr/>
          <a:lstStyle/>
          <a:p>
            <a:r>
              <a:rPr lang="he-IL" sz="1800" dirty="0">
                <a:effectLst/>
                <a:latin typeface="Arial" panose="020B0604020202020204" pitchFamily="34" charset="0"/>
                <a:ea typeface="Arial" panose="020B0604020202020204" pitchFamily="34" charset="0"/>
              </a:rPr>
              <a:t>לאחר לחיצה ראשונה על הקישור שקיבלו מאחמד </a:t>
            </a:r>
            <a:r>
              <a:rPr lang="he-IL" sz="1800" dirty="0" err="1">
                <a:effectLst/>
                <a:latin typeface="Arial" panose="020B0604020202020204" pitchFamily="34" charset="0"/>
                <a:ea typeface="Arial" panose="020B0604020202020204" pitchFamily="34" charset="0"/>
              </a:rPr>
              <a:t>מנסור</a:t>
            </a:r>
            <a:r>
              <a:rPr lang="he-IL" sz="1800" dirty="0">
                <a:effectLst/>
                <a:latin typeface="Arial" panose="020B0604020202020204" pitchFamily="34" charset="0"/>
                <a:ea typeface="Arial" panose="020B0604020202020204" pitchFamily="34" charset="0"/>
              </a:rPr>
              <a:t> ולפני שפרסמו את הממצאים שלהם, כל שרתי ה-</a:t>
            </a:r>
            <a:r>
              <a:rPr lang="en-US" sz="1800" dirty="0">
                <a:effectLst/>
                <a:latin typeface="Arial" panose="020B0604020202020204" pitchFamily="34" charset="0"/>
                <a:ea typeface="Arial" panose="020B0604020202020204" pitchFamily="34" charset="0"/>
              </a:rPr>
              <a:t>front end</a:t>
            </a:r>
            <a:r>
              <a:rPr lang="he-IL" sz="1800" dirty="0">
                <a:effectLst/>
                <a:latin typeface="Arial" panose="020B0604020202020204" pitchFamily="34" charset="0"/>
                <a:ea typeface="Arial" panose="020B0604020202020204" pitchFamily="34" charset="0"/>
              </a:rPr>
              <a:t> ש-</a:t>
            </a:r>
            <a:r>
              <a:rPr lang="en-US" sz="1800" dirty="0">
                <a:effectLst/>
                <a:latin typeface="Arial" panose="020B0604020202020204" pitchFamily="34" charset="0"/>
                <a:ea typeface="Arial" panose="020B0604020202020204" pitchFamily="34" charset="0"/>
              </a:rPr>
              <a:t>citizen lab</a:t>
            </a:r>
            <a:r>
              <a:rPr lang="he-IL" sz="1800" dirty="0">
                <a:effectLst/>
                <a:latin typeface="Arial" panose="020B0604020202020204" pitchFamily="34" charset="0"/>
                <a:ea typeface="Arial" panose="020B0604020202020204" pitchFamily="34" charset="0"/>
              </a:rPr>
              <a:t> מצאו, הוסרו, ככל כנראה על ידי קבוצת </a:t>
            </a:r>
            <a:r>
              <a:rPr lang="en-US" sz="1800" dirty="0">
                <a:effectLst/>
                <a:latin typeface="Arial" panose="020B0604020202020204" pitchFamily="34" charset="0"/>
                <a:ea typeface="Arial" panose="020B0604020202020204" pitchFamily="34" charset="0"/>
              </a:rPr>
              <a:t>NSO</a:t>
            </a:r>
            <a:r>
              <a:rPr lang="he-IL" sz="1800" dirty="0">
                <a:effectLst/>
                <a:latin typeface="Arial" panose="020B0604020202020204" pitchFamily="34" charset="0"/>
                <a:ea typeface="Arial" panose="020B0604020202020204" pitchFamily="34" charset="0"/>
              </a:rPr>
              <a:t>.</a:t>
            </a:r>
          </a:p>
          <a:p>
            <a:r>
              <a:rPr lang="he-IL" sz="1800" dirty="0">
                <a:effectLst/>
                <a:latin typeface="Arial" panose="020B0604020202020204" pitchFamily="34" charset="0"/>
                <a:ea typeface="Arial" panose="020B0604020202020204" pitchFamily="34" charset="0"/>
              </a:rPr>
              <a:t>לאחר כשבועיים, חלק מהשרתים עלו לרשת שוב אבל הוסרו אותם דפי ה- /</a:t>
            </a:r>
            <a:r>
              <a:rPr lang="en-US" sz="1800" dirty="0">
                <a:effectLst/>
                <a:latin typeface="Arial" panose="020B0604020202020204" pitchFamily="34" charset="0"/>
                <a:ea typeface="Arial" panose="020B0604020202020204" pitchFamily="34" charset="0"/>
              </a:rPr>
              <a:t>redirect.aspx</a:t>
            </a:r>
            <a:r>
              <a:rPr lang="he-IL" sz="1800" dirty="0">
                <a:effectLst/>
                <a:latin typeface="Arial" panose="020B0604020202020204" pitchFamily="34" charset="0"/>
                <a:ea typeface="Arial" panose="020B0604020202020204" pitchFamily="34" charset="0"/>
              </a:rPr>
              <a:t> ו /</a:t>
            </a:r>
            <a:r>
              <a:rPr lang="en-US" sz="1800" dirty="0">
                <a:effectLst/>
                <a:latin typeface="Arial" panose="020B0604020202020204" pitchFamily="34" charset="0"/>
                <a:ea typeface="Arial" panose="020B0604020202020204" pitchFamily="34" charset="0"/>
              </a:rPr>
              <a:t>support.aspx</a:t>
            </a:r>
            <a:r>
              <a:rPr lang="he-IL" sz="1800" dirty="0">
                <a:effectLst/>
                <a:latin typeface="Arial" panose="020B0604020202020204" pitchFamily="34" charset="0"/>
                <a:ea typeface="Arial" panose="020B0604020202020204" pitchFamily="34" charset="0"/>
              </a:rPr>
              <a:t> ונעשו שינויים בקוד השרת כדי לאפשר סגירת חיבור התקשורת עם השרת ללא החזרת מידע ממנו, אלא אם החיבור נעשה אך ורק דרך לינק ה-</a:t>
            </a:r>
            <a:r>
              <a:rPr lang="en-US" sz="1800" dirty="0">
                <a:effectLst/>
                <a:latin typeface="Arial" panose="020B0604020202020204" pitchFamily="34" charset="0"/>
                <a:ea typeface="Arial" panose="020B0604020202020204" pitchFamily="34" charset="0"/>
              </a:rPr>
              <a:t>exploit</a:t>
            </a:r>
            <a:r>
              <a:rPr lang="he-IL" sz="1800" dirty="0">
                <a:effectLst/>
                <a:latin typeface="Arial" panose="020B0604020202020204" pitchFamily="34" charset="0"/>
                <a:ea typeface="Arial" panose="020B0604020202020204" pitchFamily="34" charset="0"/>
              </a:rPr>
              <a:t> שהשרת מזהה כתקין.</a:t>
            </a:r>
          </a:p>
          <a:p>
            <a:r>
              <a:rPr lang="he-IL" sz="1800" dirty="0">
                <a:effectLst/>
                <a:latin typeface="Arial" panose="020B0604020202020204" pitchFamily="34" charset="0"/>
                <a:ea typeface="Arial" panose="020B0604020202020204" pitchFamily="34" charset="0"/>
              </a:rPr>
              <a:t>השינויים האלו מתאימים לשינויים שבוצעו ממקרים קודמים של </a:t>
            </a:r>
            <a:r>
              <a:rPr lang="en-US" sz="1800" dirty="0">
                <a:effectLst/>
                <a:latin typeface="Arial" panose="020B0604020202020204" pitchFamily="34" charset="0"/>
                <a:ea typeface="Arial" panose="020B0604020202020204" pitchFamily="34" charset="0"/>
              </a:rPr>
              <a:t>TCL</a:t>
            </a:r>
            <a:r>
              <a:rPr lang="he-IL" sz="1800" dirty="0">
                <a:effectLst/>
                <a:latin typeface="Arial" panose="020B0604020202020204" pitchFamily="34" charset="0"/>
                <a:ea typeface="Arial" panose="020B0604020202020204" pitchFamily="34" charset="0"/>
              </a:rPr>
              <a:t> לאחר שחשפו טביעות אצבע דומות של מתחרים אחרים.</a:t>
            </a:r>
          </a:p>
          <a:p>
            <a:r>
              <a:rPr lang="he-IL" sz="1800" dirty="0">
                <a:effectLst/>
                <a:latin typeface="Arial" panose="020B0604020202020204" pitchFamily="34" charset="0"/>
                <a:ea typeface="Arial" panose="020B0604020202020204" pitchFamily="34" charset="0"/>
              </a:rPr>
              <a:t>השרתים שעלו מחדש לא תאמו יותר את טביעות האצבע שהמעבדה הפיקה ולכן חקרו מחדש לשם טביעות אצבע חדשות וסקרו את הרשת בתדירות </a:t>
            </a:r>
            <a:r>
              <a:rPr lang="he-IL" sz="1800" dirty="0">
                <a:latin typeface="Arial" panose="020B0604020202020204" pitchFamily="34" charset="0"/>
                <a:ea typeface="Arial" panose="020B0604020202020204" pitchFamily="34" charset="0"/>
              </a:rPr>
              <a:t>ג</a:t>
            </a:r>
            <a:r>
              <a:rPr lang="he-IL" sz="1800" dirty="0">
                <a:effectLst/>
                <a:latin typeface="Arial" panose="020B0604020202020204" pitchFamily="34" charset="0"/>
                <a:ea typeface="Arial" panose="020B0604020202020204" pitchFamily="34" charset="0"/>
              </a:rPr>
              <a:t>בוהה.</a:t>
            </a:r>
          </a:p>
          <a:p>
            <a:r>
              <a:rPr lang="he-IL" sz="1800" dirty="0">
                <a:effectLst/>
                <a:latin typeface="Arial" panose="020B0604020202020204" pitchFamily="34" charset="0"/>
                <a:ea typeface="Arial" panose="020B0604020202020204" pitchFamily="34" charset="0"/>
              </a:rPr>
              <a:t>בין השנים 2016-2018 מצאו 1091 כתובות </a:t>
            </a:r>
            <a:r>
              <a:rPr lang="en-US" sz="1800" dirty="0">
                <a:effectLst/>
                <a:latin typeface="Arial" panose="020B0604020202020204" pitchFamily="34" charset="0"/>
                <a:ea typeface="Arial" panose="020B0604020202020204" pitchFamily="34" charset="0"/>
              </a:rPr>
              <a:t>IP</a:t>
            </a:r>
            <a:r>
              <a:rPr lang="he-IL" sz="1800" dirty="0">
                <a:effectLst/>
                <a:latin typeface="Arial" panose="020B0604020202020204" pitchFamily="34" charset="0"/>
                <a:ea typeface="Arial" panose="020B0604020202020204" pitchFamily="34" charset="0"/>
              </a:rPr>
              <a:t> ו-1014 שמות דומיין המתאימים לטביעות אצבע 'החדשות'.</a:t>
            </a:r>
          </a:p>
          <a:p>
            <a:r>
              <a:rPr lang="he-IL" sz="1800" dirty="0">
                <a:effectLst/>
                <a:latin typeface="Arial" panose="020B0604020202020204" pitchFamily="34" charset="0"/>
                <a:ea typeface="Arial" panose="020B0604020202020204" pitchFamily="34" charset="0"/>
              </a:rPr>
              <a:t>המעבדה חקרה את התנהגות של כמה שרתים החשודים כשרתי </a:t>
            </a:r>
            <a:r>
              <a:rPr lang="he-IL" sz="1800" dirty="0" err="1">
                <a:effectLst/>
                <a:latin typeface="Arial" panose="020B0604020202020204" pitchFamily="34" charset="0"/>
                <a:ea typeface="Arial" panose="020B0604020202020204" pitchFamily="34" charset="0"/>
              </a:rPr>
              <a:t>פגסוס</a:t>
            </a:r>
            <a:r>
              <a:rPr lang="he-IL" sz="1800" dirty="0">
                <a:effectLst/>
                <a:latin typeface="Arial" panose="020B0604020202020204" pitchFamily="34" charset="0"/>
                <a:ea typeface="Arial" panose="020B0604020202020204" pitchFamily="34" charset="0"/>
              </a:rPr>
              <a:t> ופיתחה 3 טביעות אצבע. ולבסוף השיגה את </a:t>
            </a:r>
          </a:p>
          <a:p>
            <a:pPr marL="0" indent="0">
              <a:buNone/>
            </a:pPr>
            <a:endParaRPr lang="en-US" sz="1800" dirty="0">
              <a:effectLst/>
              <a:latin typeface="Arial" panose="020B0604020202020204" pitchFamily="34" charset="0"/>
              <a:ea typeface="Arial" panose="020B0604020202020204" pitchFamily="34" charset="0"/>
            </a:endParaRPr>
          </a:p>
          <a:p>
            <a:pPr marL="0" indent="0">
              <a:buNone/>
            </a:pPr>
            <a:endParaRPr lang="en-US" sz="1800" dirty="0">
              <a:effectLst/>
              <a:latin typeface="Arial" panose="020B0604020202020204" pitchFamily="34" charset="0"/>
              <a:ea typeface="Arial" panose="020B0604020202020204" pitchFamily="34" charset="0"/>
            </a:endParaRPr>
          </a:p>
          <a:p>
            <a:endParaRPr lang="he-IL" dirty="0"/>
          </a:p>
        </p:txBody>
      </p:sp>
    </p:spTree>
    <p:extLst>
      <p:ext uri="{BB962C8B-B14F-4D97-AF65-F5344CB8AC3E}">
        <p14:creationId xmlns:p14="http://schemas.microsoft.com/office/powerpoint/2010/main" val="3827890025"/>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560</TotalTime>
  <Words>2787</Words>
  <Application>Microsoft Office PowerPoint</Application>
  <PresentationFormat>מסך רחב</PresentationFormat>
  <Paragraphs>185</Paragraphs>
  <Slides>34</Slides>
  <Notes>0</Notes>
  <HiddenSlides>0</HiddenSlides>
  <MMClips>0</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34</vt:i4>
      </vt:variant>
    </vt:vector>
  </HeadingPairs>
  <TitlesOfParts>
    <vt:vector size="38" baseType="lpstr">
      <vt:lpstr>Arial</vt:lpstr>
      <vt:lpstr>Calibri</vt:lpstr>
      <vt:lpstr>Calibri Light</vt:lpstr>
      <vt:lpstr>ערכת נושא Office</vt:lpstr>
      <vt:lpstr>DNS Fingerprinting</vt:lpstr>
      <vt:lpstr>החלק התיאורטי</vt:lpstr>
      <vt:lpstr>DNS Cache Probing</vt:lpstr>
      <vt:lpstr>פגסוס</vt:lpstr>
      <vt:lpstr>פגסוס</vt:lpstr>
      <vt:lpstr>The Citizen Lab</vt:lpstr>
      <vt:lpstr>The Citizen Lab vs. Pegasus</vt:lpstr>
      <vt:lpstr>The beginning of the end</vt:lpstr>
      <vt:lpstr>הנסיון למציאת שרתים נוספים</vt:lpstr>
      <vt:lpstr>The Finger Prints</vt:lpstr>
      <vt:lpstr>The Finger Prints</vt:lpstr>
      <vt:lpstr>Now To The Lab</vt:lpstr>
      <vt:lpstr>סיכום תהליך החקירה לאחר קבלת הקישור</vt:lpstr>
      <vt:lpstr>אתיקה</vt:lpstr>
      <vt:lpstr>שיטות נוספות ל-DNS Finger Printing</vt:lpstr>
      <vt:lpstr>החלק המעשי</vt:lpstr>
      <vt:lpstr>תיאור כללי</vt:lpstr>
      <vt:lpstr>התוכנה – פרטים יבשים</vt:lpstr>
      <vt:lpstr>המנגנון שמאחורי המכונה</vt:lpstr>
      <vt:lpstr>המנגנון שמאחורי המכונה</vt:lpstr>
      <vt:lpstr>המנגנון שמאחורי המכונה</vt:lpstr>
      <vt:lpstr>הרצת התוכנית במערכת</vt:lpstr>
      <vt:lpstr>דוגמאות לנתונים שהתקבלו וניתוחם</vt:lpstr>
      <vt:lpstr>דוגמאות לנתונים שהתקבלו וניתוחם</vt:lpstr>
      <vt:lpstr>דוגמאות לנתונים שהתקבלו וניתוחם</vt:lpstr>
      <vt:lpstr>דגימה אחת מוזרה</vt:lpstr>
      <vt:lpstr>דגימה אחת מוזרה</vt:lpstr>
      <vt:lpstr>דגימה אחת מעניינת</vt:lpstr>
      <vt:lpstr>מצגת של PowerPoint‏</vt:lpstr>
      <vt:lpstr>מצגת של PowerPoint‏</vt:lpstr>
      <vt:lpstr>איך אנחנו מזהים שרתים נוספים</vt:lpstr>
      <vt:lpstr>איך אנחנו מזהים שרתים נוספים</vt:lpstr>
      <vt:lpstr>לסיכום</vt:lpstr>
      <vt:lpstr>ביבליוגרפיה</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גלעד ליבשיץ</dc:creator>
  <cp:lastModifiedBy>גלעד ליבשיץ</cp:lastModifiedBy>
  <cp:revision>33</cp:revision>
  <dcterms:created xsi:type="dcterms:W3CDTF">2022-09-06T15:30:38Z</dcterms:created>
  <dcterms:modified xsi:type="dcterms:W3CDTF">2022-09-09T09:46:56Z</dcterms:modified>
</cp:coreProperties>
</file>

<file path=docProps/thumbnail.jpeg>
</file>